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Lst>
  <p:notesMasterIdLst>
    <p:notesMasterId r:id="rId30"/>
  </p:notesMasterIdLst>
  <p:handoutMasterIdLst>
    <p:handoutMasterId r:id="rId31"/>
  </p:handoutMasterIdLst>
  <p:sldIdLst>
    <p:sldId id="553" r:id="rId3"/>
    <p:sldId id="610" r:id="rId4"/>
    <p:sldId id="690" r:id="rId5"/>
    <p:sldId id="638" r:id="rId6"/>
    <p:sldId id="691" r:id="rId7"/>
    <p:sldId id="663" r:id="rId8"/>
    <p:sldId id="639" r:id="rId9"/>
    <p:sldId id="672" r:id="rId10"/>
    <p:sldId id="671" r:id="rId11"/>
    <p:sldId id="678" r:id="rId12"/>
    <p:sldId id="679" r:id="rId13"/>
    <p:sldId id="674" r:id="rId14"/>
    <p:sldId id="680" r:id="rId15"/>
    <p:sldId id="709" r:id="rId16"/>
    <p:sldId id="676" r:id="rId17"/>
    <p:sldId id="683" r:id="rId18"/>
    <p:sldId id="684" r:id="rId19"/>
    <p:sldId id="686" r:id="rId20"/>
    <p:sldId id="706" r:id="rId21"/>
    <p:sldId id="700" r:id="rId22"/>
    <p:sldId id="702" r:id="rId23"/>
    <p:sldId id="705" r:id="rId24"/>
    <p:sldId id="688" r:id="rId25"/>
    <p:sldId id="576" r:id="rId26"/>
    <p:sldId id="577" r:id="rId27"/>
    <p:sldId id="566" r:id="rId28"/>
    <p:sldId id="710"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rome Levadoux" initials="J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B8BB"/>
    <a:srgbClr val="B9B9BB"/>
    <a:srgbClr val="B9B8BB"/>
    <a:srgbClr val="87898B"/>
    <a:srgbClr val="666666"/>
    <a:srgbClr val="E5E8E8"/>
    <a:srgbClr val="CCCCCC"/>
    <a:srgbClr val="000000"/>
    <a:srgbClr val="822980"/>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95468" autoAdjust="0"/>
  </p:normalViewPr>
  <p:slideViewPr>
    <p:cSldViewPr snapToGrid="0">
      <p:cViewPr>
        <p:scale>
          <a:sx n="70" d="100"/>
          <a:sy n="70" d="100"/>
        </p:scale>
        <p:origin x="-1068" y="-336"/>
      </p:cViewPr>
      <p:guideLst>
        <p:guide orient="horz" pos="3083"/>
        <p:guide orient="horz" pos="743"/>
        <p:guide orient="horz" pos="893"/>
        <p:guide orient="horz" pos="376"/>
        <p:guide orient="horz" pos="1671"/>
        <p:guide orient="horz" pos="2411"/>
        <p:guide orient="horz" pos="146"/>
        <p:guide pos="1794"/>
        <p:guide pos="2736"/>
        <p:guide pos="202"/>
        <p:guide pos="5322"/>
        <p:guide pos="5625"/>
        <p:guide pos="2878"/>
        <p:guide pos="3555"/>
        <p:guide pos="1965"/>
      </p:guideLst>
    </p:cSldViewPr>
  </p:slideViewPr>
  <p:outlineViewPr>
    <p:cViewPr>
      <p:scale>
        <a:sx n="33" d="100"/>
        <a:sy n="33" d="100"/>
      </p:scale>
      <p:origin x="0" y="18682"/>
    </p:cViewPr>
  </p:outlineViewPr>
  <p:notesTextViewPr>
    <p:cViewPr>
      <p:scale>
        <a:sx n="100" d="100"/>
        <a:sy n="100" d="100"/>
      </p:scale>
      <p:origin x="0" y="0"/>
    </p:cViewPr>
  </p:notesTextViewPr>
  <p:sorterViewPr>
    <p:cViewPr>
      <p:scale>
        <a:sx n="124" d="100"/>
        <a:sy n="124" d="100"/>
      </p:scale>
      <p:origin x="0" y="0"/>
    </p:cViewPr>
  </p:sorterViewPr>
  <p:notesViewPr>
    <p:cSldViewPr snapToGrid="0" snapToObjects="1" showGuides="1">
      <p:cViewPr varScale="1">
        <p:scale>
          <a:sx n="117" d="100"/>
          <a:sy n="117" d="100"/>
        </p:scale>
        <p:origin x="-4024"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HP Simplified"/>
                <a:cs typeface="HP Simplified"/>
              </a:rPr>
              <a:pPr/>
              <a:t>1/5/2018</a:t>
            </a:fld>
            <a:endParaRPr lang="en-GB" dirty="0">
              <a:latin typeface="HP Simplified"/>
              <a:cs typeface="HP Simplifie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P Simplified"/>
                <a:cs typeface="HP Simplified"/>
              </a:defRPr>
            </a:lvl1pPr>
          </a:lstStyle>
          <a:p>
            <a:fld id="{2D9CAF8C-0805-8440-B43D-DCCAAA4D80CE}" type="datetimeFigureOut">
              <a:rPr lang="en-US" smtClean="0"/>
              <a:pPr/>
              <a:t>1/5/2018</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latin typeface="Arial" pitchFamily="34" charset="0"/>
                <a:ea typeface="ヒラギノ角ゴ Pro W3"/>
                <a:cs typeface="ヒラギノ角ゴ Pro W3"/>
              </a:rPr>
              <a:t>No slowdown in sight.  There are 126M blogs, 4B photos hosted on Flickr alone, there are 500M active Facebook accounts.  These numbers, considering the immaturity of the market, are absolutely astronomical.</a:t>
            </a:r>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1225" fontAlgn="base">
              <a:spcBef>
                <a:spcPct val="0"/>
              </a:spcBef>
              <a:spcAft>
                <a:spcPct val="0"/>
              </a:spcAft>
            </a:pPr>
            <a:fld id="{7741AB15-EBFF-421D-ABE2-F4A3995C11A7}" type="slidenum">
              <a:rPr lang="en-US" smtClean="0">
                <a:latin typeface="Arial" pitchFamily="34" charset="0"/>
                <a:cs typeface="Times New Roman" pitchFamily="18" charset="0"/>
              </a:rPr>
              <a:pPr defTabSz="911225" fontAlgn="base">
                <a:spcBef>
                  <a:spcPct val="0"/>
                </a:spcBef>
                <a:spcAft>
                  <a:spcPct val="0"/>
                </a:spcAft>
              </a:pPr>
              <a:t>3</a:t>
            </a:fld>
            <a:endParaRPr lang="en-US" smtClean="0">
              <a:latin typeface="Arial" pitchFamily="34" charset="0"/>
              <a:cs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9" tIns="45715" rIns="91429" bIns="45715" anchor="b"/>
          <a:lstStyle/>
          <a:p>
            <a:pPr algn="r" defTabSz="898525"/>
            <a:fld id="{76958C6C-EEED-492C-80B1-13416A8AA546}" type="slidenum">
              <a:rPr lang="en-GB" sz="1200">
                <a:solidFill>
                  <a:srgbClr val="000000"/>
                </a:solidFill>
                <a:latin typeface="Calibri" pitchFamily="34" charset="0"/>
              </a:rPr>
              <a:pPr algn="r" defTabSz="898525"/>
              <a:t>14</a:t>
            </a:fld>
            <a:endParaRPr lang="en-GB" sz="1200">
              <a:solidFill>
                <a:srgbClr val="000000"/>
              </a:solidFill>
              <a:latin typeface="Calibri" pitchFamily="34" charset="0"/>
            </a:endParaRPr>
          </a:p>
        </p:txBody>
      </p:sp>
      <p:sp>
        <p:nvSpPr>
          <p:cNvPr id="64515" name="Rectangle 2"/>
          <p:cNvSpPr>
            <a:spLocks noGrp="1" noRot="1" noChangeAspect="1" noChangeArrowheads="1" noTextEdit="1"/>
          </p:cNvSpPr>
          <p:nvPr>
            <p:ph type="sldImg"/>
          </p:nvPr>
        </p:nvSpPr>
        <p:spPr bwMode="auto">
          <a:xfrm>
            <a:off x="384175" y="687388"/>
            <a:ext cx="6092825" cy="3427412"/>
          </a:xfrm>
          <a:noFill/>
          <a:ln>
            <a:solidFill>
              <a:srgbClr val="000000"/>
            </a:solidFill>
            <a:miter lim="800000"/>
            <a:headEnd/>
            <a:tailEnd/>
          </a:ln>
        </p:spPr>
      </p:sp>
      <p:sp>
        <p:nvSpPr>
          <p:cNvPr id="64516" name="Rectangle 3"/>
          <p:cNvSpPr>
            <a:spLocks noGrp="1" noChangeArrowheads="1"/>
          </p:cNvSpPr>
          <p:nvPr>
            <p:ph type="body" idx="1"/>
          </p:nvPr>
        </p:nvSpPr>
        <p:spPr bwMode="auto">
          <a:xfrm>
            <a:off x="914400" y="4343400"/>
            <a:ext cx="5029200" cy="4113213"/>
          </a:xfrm>
          <a:noFill/>
        </p:spPr>
        <p:txBody>
          <a:bodyPr wrap="square" lIns="91429" tIns="45715" rIns="91429" bIns="45715" numCol="1" anchor="t" anchorCtr="0" compatLnSpc="1">
            <a:prstTxWarp prst="textNoShape">
              <a:avLst/>
            </a:prstTxWarp>
          </a:bodyPr>
          <a:lstStyle/>
          <a:p>
            <a:pPr eaLnBrk="1" hangingPunct="1">
              <a:lnSpc>
                <a:spcPct val="90000"/>
              </a:lnSpc>
              <a:spcBef>
                <a:spcPct val="0"/>
              </a:spcBef>
            </a:pPr>
            <a:r>
              <a:rPr lang="en-GB" b="1" smtClean="0">
                <a:latin typeface="Arial" pitchFamily="34" charset="0"/>
                <a:ea typeface="ヒラギノ角ゴ Pro W3"/>
                <a:cs typeface="ヒラギノ角ゴ Pro W3"/>
              </a:rPr>
              <a:t>Main Point</a:t>
            </a:r>
            <a:r>
              <a:rPr lang="en-GB" smtClean="0">
                <a:latin typeface="Arial" pitchFamily="34" charset="0"/>
                <a:ea typeface="ヒラギノ角ゴ Pro W3"/>
                <a:cs typeface="ヒラギノ角ゴ Pro W3"/>
              </a:rPr>
              <a:t>: IDOL is fundamentally predicated on a language independent model.  </a:t>
            </a:r>
          </a:p>
          <a:p>
            <a:pPr eaLnBrk="1" hangingPunct="1">
              <a:lnSpc>
                <a:spcPct val="90000"/>
              </a:lnSpc>
              <a:spcBef>
                <a:spcPct val="0"/>
              </a:spcBef>
            </a:pPr>
            <a:endParaRPr lang="en-GB" smtClean="0">
              <a:latin typeface="Arial" pitchFamily="34" charset="0"/>
              <a:ea typeface="ヒラギノ角ゴ Pro W3"/>
              <a:cs typeface="ヒラギノ角ゴ Pro W3"/>
            </a:endParaRPr>
          </a:p>
          <a:p>
            <a:pPr eaLnBrk="1" hangingPunct="1">
              <a:lnSpc>
                <a:spcPct val="90000"/>
              </a:lnSpc>
              <a:spcBef>
                <a:spcPct val="0"/>
              </a:spcBef>
            </a:pPr>
            <a:r>
              <a:rPr lang="en-GB" smtClean="0">
                <a:latin typeface="Arial" pitchFamily="34" charset="0"/>
                <a:ea typeface="ヒラギノ角ゴ Pro W3"/>
                <a:cs typeface="ヒラギノ角ゴ Pro W3"/>
              </a:rPr>
              <a:t>Functionalities:</a:t>
            </a:r>
          </a:p>
          <a:p>
            <a:pPr eaLnBrk="1" hangingPunct="1">
              <a:lnSpc>
                <a:spcPct val="90000"/>
              </a:lnSpc>
              <a:spcBef>
                <a:spcPct val="0"/>
              </a:spcBef>
              <a:buFontTx/>
              <a:buChar char="•"/>
            </a:pPr>
            <a:r>
              <a:rPr lang="en-GB" smtClean="0">
                <a:latin typeface="Arial" pitchFamily="34" charset="0"/>
                <a:ea typeface="ヒラギノ角ゴ Pro W3"/>
                <a:cs typeface="ヒラギノ角ゴ Pro W3"/>
              </a:rPr>
              <a:t>IDOL treats words merely as abstract symbols of meaning, forming a contextual understanding based on probabilistic modelling as opposed to requiring language-dependent parsing or dictionaries to form ideas </a:t>
            </a:r>
          </a:p>
          <a:p>
            <a:pPr eaLnBrk="1" hangingPunct="1">
              <a:lnSpc>
                <a:spcPct val="90000"/>
              </a:lnSpc>
              <a:spcBef>
                <a:spcPct val="0"/>
              </a:spcBef>
              <a:buFontTx/>
              <a:buChar char="•"/>
            </a:pPr>
            <a:r>
              <a:rPr lang="en-GB" smtClean="0">
                <a:latin typeface="Arial" pitchFamily="34" charset="0"/>
                <a:ea typeface="ヒラギノ角ゴ Pro W3"/>
                <a:cs typeface="ヒラギノ角ゴ Pro W3"/>
              </a:rPr>
              <a:t>112 languages can be configured to automatically detect the language of incoming documents</a:t>
            </a:r>
          </a:p>
          <a:p>
            <a:pPr eaLnBrk="1" hangingPunct="1">
              <a:lnSpc>
                <a:spcPct val="90000"/>
              </a:lnSpc>
              <a:spcBef>
                <a:spcPct val="0"/>
              </a:spcBef>
              <a:buFontTx/>
              <a:buChar char="•"/>
            </a:pPr>
            <a:r>
              <a:rPr lang="en-GB" smtClean="0">
                <a:latin typeface="Arial" pitchFamily="34" charset="0"/>
                <a:ea typeface="ヒラギノ角ゴ Pro W3"/>
                <a:cs typeface="ヒラギノ角ゴ Pro W3"/>
              </a:rPr>
              <a:t>IDOL’s Sentiment Analysis uses linguistic analysis on an intra-document level to determine the degree to which a sentiment is positive, negative or neutral (e.g. Call Centre Management, AU Explore, Social Media Analyis)  </a:t>
            </a:r>
          </a:p>
          <a:p>
            <a:pPr eaLnBrk="1" hangingPunct="1">
              <a:lnSpc>
                <a:spcPct val="90000"/>
              </a:lnSpc>
              <a:spcBef>
                <a:spcPct val="0"/>
              </a:spcBef>
            </a:pPr>
            <a:endParaRPr lang="en-GB" smtClean="0">
              <a:latin typeface="Arial" pitchFamily="34" charset="0"/>
              <a:ea typeface="ヒラギノ角ゴ Pro W3"/>
              <a:cs typeface="ヒラギノ角ゴ Pro W3"/>
            </a:endParaRPr>
          </a:p>
          <a:p>
            <a:pPr eaLnBrk="1" hangingPunct="1">
              <a:lnSpc>
                <a:spcPct val="90000"/>
              </a:lnSpc>
              <a:spcBef>
                <a:spcPct val="0"/>
              </a:spcBef>
            </a:pPr>
            <a:r>
              <a:rPr lang="en-GB" b="1" smtClean="0">
                <a:latin typeface="Arial" pitchFamily="34" charset="0"/>
                <a:ea typeface="ヒラギノ角ゴ Pro W3"/>
                <a:cs typeface="ヒラギノ角ゴ Pro W3"/>
              </a:rPr>
              <a:t>Main Commercial Advantages:</a:t>
            </a:r>
            <a:r>
              <a:rPr lang="en-GB" smtClean="0">
                <a:latin typeface="Arial" pitchFamily="34" charset="0"/>
                <a:ea typeface="ヒラギノ角ゴ Pro W3"/>
                <a:cs typeface="ヒラギノ角ゴ Pro W3"/>
              </a:rPr>
              <a:t> </a:t>
            </a:r>
          </a:p>
          <a:p>
            <a:pPr eaLnBrk="1" hangingPunct="1">
              <a:lnSpc>
                <a:spcPct val="90000"/>
              </a:lnSpc>
              <a:spcBef>
                <a:spcPct val="0"/>
              </a:spcBef>
            </a:pPr>
            <a:r>
              <a:rPr lang="en-GB" smtClean="0">
                <a:latin typeface="Arial" pitchFamily="34" charset="0"/>
                <a:ea typeface="ヒラギノ角ゴ Pro W3"/>
                <a:cs typeface="ヒラギノ角ゴ Pro W3"/>
              </a:rPr>
              <a:t>As companies increasingly go global, it’s important to leverage intellectual assets from all offices worldwide a) to avoid duplication of effort b) for compliance c) to harness expertise - IDOL delivers these automatically </a:t>
            </a:r>
          </a:p>
          <a:p>
            <a:pPr eaLnBrk="1" hangingPunct="1">
              <a:lnSpc>
                <a:spcPct val="90000"/>
              </a:lnSpc>
              <a:spcBef>
                <a:spcPct val="0"/>
              </a:spcBef>
            </a:pPr>
            <a:r>
              <a:rPr lang="en-GB" smtClean="0">
                <a:latin typeface="Arial" pitchFamily="34" charset="0"/>
                <a:ea typeface="ヒラギノ角ゴ Pro W3"/>
                <a:cs typeface="ヒラギノ角ゴ Pro W3"/>
              </a:rPr>
              <a:t>Linguistic sentiment analysis enables companies to understand in near real-time the sentiment of what their employees/customers are saying about them in social media, and what is being said about them in the news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4D544CD-814F-448C-8450-47345D4D32C7}" type="slidenum">
              <a:rPr smtClean="0">
                <a:solidFill>
                  <a:srgbClr val="000000"/>
                </a:solidFill>
              </a:rPr>
              <a:pPr fontAlgn="base">
                <a:spcBef>
                  <a:spcPct val="0"/>
                </a:spcBef>
                <a:spcAft>
                  <a:spcPct val="0"/>
                </a:spcAft>
                <a:defRPr/>
              </a:pPr>
              <a:t>15</a:t>
            </a:fld>
            <a:endParaRPr smtClean="0">
              <a:solidFill>
                <a:srgbClr val="000000"/>
              </a:solidFill>
            </a:endParaRPr>
          </a:p>
        </p:txBody>
      </p:sp>
      <p:sp>
        <p:nvSpPr>
          <p:cNvPr id="59395" name="Rectangle 2"/>
          <p:cNvSpPr>
            <a:spLocks noGrp="1" noRot="1" noChangeAspect="1" noChangeArrowheads="1" noTextEdit="1"/>
          </p:cNvSpPr>
          <p:nvPr>
            <p:ph type="sldImg"/>
          </p:nvPr>
        </p:nvSpPr>
        <p:spPr bwMode="auto">
          <a:xfrm>
            <a:off x="381000" y="687388"/>
            <a:ext cx="6091238" cy="3427412"/>
          </a:xfrm>
          <a:noFill/>
          <a:ln>
            <a:solidFill>
              <a:srgbClr val="000000"/>
            </a:solidFill>
            <a:miter lim="800000"/>
            <a:headEnd/>
            <a:tailEnd/>
          </a:ln>
        </p:spPr>
      </p:sp>
      <p:sp>
        <p:nvSpPr>
          <p:cNvPr id="59396" name="Rectangle 3"/>
          <p:cNvSpPr>
            <a:spLocks noGrp="1" noChangeArrowheads="1"/>
          </p:cNvSpPr>
          <p:nvPr>
            <p:ph type="body" idx="1"/>
          </p:nvPr>
        </p:nvSpPr>
        <p:spPr bwMode="auto">
          <a:xfrm>
            <a:off x="381000" y="4343400"/>
            <a:ext cx="6096000" cy="4113213"/>
          </a:xfrm>
          <a:noFill/>
        </p:spPr>
        <p:txBody>
          <a:bodyPr wrap="square" lIns="90569" tIns="45285" rIns="90569" bIns="45285" numCol="1" anchor="t" anchorCtr="0" compatLnSpc="1">
            <a:prstTxWarp prst="textNoShape">
              <a:avLst/>
            </a:prstTxWarp>
          </a:bodyPr>
          <a:lstStyle/>
          <a:p>
            <a:r>
              <a:rPr lang="en-US" sz="1000" smtClean="0">
                <a:latin typeface="Arial" pitchFamily="34" charset="0"/>
              </a:rPr>
              <a:t>Personalisation is the facility to automatically allow users to customise the INFORMATION they see when they use an Autonomy based system. Typically this is confused with customisation of the interface they see. While interface customisation is nice to have, INFORMATION personalisation is what makes a service or web site useful as opposed to aggrevating. Autonomy applications allow their users to create their own explicit ‘interest channels’ These are created in a very user friendly way - either thru natural language descriptions of what is of interest, example content (point and click) or if preferred thru keywords or boolean expressions. In every case the user always has a simple mechanism of refinement: BY EXAMPLE - removing the need for users to go back and attempt to edit boolean rules to filter content they do not have an interest in.</a:t>
            </a:r>
          </a:p>
          <a:p>
            <a:r>
              <a:rPr lang="en-US" sz="1000" smtClean="0">
                <a:latin typeface="Arial" pitchFamily="34" charset="0"/>
              </a:rPr>
              <a:t>The explicit personalisation agents are often used in applications to provide users with facilities to find, monitor and be alerted to information about their own personal interest areas. In addition, agents can be used to find other agents - allowing users to find other users with similar interests, working on the same problems or with the same information.</a:t>
            </a:r>
          </a:p>
          <a:p>
            <a:r>
              <a:rPr lang="en-US" sz="1000" smtClean="0">
                <a:latin typeface="Arial" pitchFamily="34" charset="0"/>
              </a:rPr>
              <a:t>Implicit agents are used in Autonomy based applications to  generate a PROFILE of users interests. Again, this is an automatic process that can be enabled or disabled thru configuration. The system tracks the content a user interacts with and extracts a conceptual understanding of each piece of content. It then builds and maintains a multi-faceted ‘profile’ of the user. This then represents a very CURRENT  understanding of the users interests with no need for explicit input of any form from the user.</a:t>
            </a:r>
          </a:p>
          <a:p>
            <a:r>
              <a:rPr lang="en-US" sz="1000" smtClean="0">
                <a:latin typeface="Arial" pitchFamily="34" charset="0"/>
              </a:rPr>
              <a:t>Typically profiling is used to allow systems to target information to particular users, recommend content to users who may be interested, alert users to the existence of content. All this is AUTOMATIC and can often be used to provide information to users that they may not have thought to look for.</a:t>
            </a:r>
          </a:p>
          <a:p>
            <a:r>
              <a:rPr lang="en-US" sz="1000" smtClean="0">
                <a:latin typeface="Arial" pitchFamily="34" charset="0"/>
              </a:rPr>
              <a:t>Because Autonomy provides an infrastructure (more later) profiling can take place across multiple devices. A profile generated thru a user’s interaction with WAP content for example can then be sued to recommend internet content on the Web or news content via email or SMS.</a:t>
            </a:r>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b="1" smtClean="0">
                <a:latin typeface="Arial" pitchFamily="34" charset="0"/>
                <a:ea typeface="ヒラギノ角ゴ Pro W3"/>
                <a:cs typeface="ヒラギノ角ゴ Pro W3"/>
              </a:rPr>
              <a:t>Main Point:</a:t>
            </a:r>
            <a:r>
              <a:rPr lang="en-GB" smtClean="0">
                <a:latin typeface="Arial" pitchFamily="34" charset="0"/>
                <a:ea typeface="ヒラギノ角ゴ Pro W3"/>
                <a:cs typeface="ヒラギノ角ゴ Pro W3"/>
              </a:rPr>
              <a:t> IDOL is a secure piece of software, compliant to all major Security Standards with a range of fully mapped security features.  </a:t>
            </a:r>
          </a:p>
          <a:p>
            <a:pPr eaLnBrk="1" hangingPunct="1">
              <a:spcBef>
                <a:spcPct val="0"/>
              </a:spcBef>
            </a:pPr>
            <a:endParaRPr lang="en-GB" smtClean="0">
              <a:latin typeface="Arial" pitchFamily="34" charset="0"/>
              <a:ea typeface="ヒラギノ角ゴ Pro W3"/>
              <a:cs typeface="ヒラギノ角ゴ Pro W3"/>
            </a:endParaRPr>
          </a:p>
          <a:p>
            <a:pPr eaLnBrk="1" hangingPunct="1">
              <a:spcBef>
                <a:spcPct val="0"/>
              </a:spcBef>
            </a:pPr>
            <a:r>
              <a:rPr lang="en-GB" smtClean="0">
                <a:latin typeface="Arial" pitchFamily="34" charset="0"/>
                <a:ea typeface="ヒラギノ角ゴ Pro W3"/>
                <a:cs typeface="ヒラギノ角ゴ Pro W3"/>
              </a:rPr>
              <a:t>As a result, Autonomy is trusted with 17 petabytes of information from leading banks, law films and defence agencies worldwide.  </a:t>
            </a:r>
          </a:p>
          <a:p>
            <a:pPr eaLnBrk="1" hangingPunct="1">
              <a:spcBef>
                <a:spcPct val="0"/>
              </a:spcBef>
            </a:pPr>
            <a:endParaRPr lang="en-GB" smtClean="0">
              <a:latin typeface="Arial" pitchFamily="34" charset="0"/>
              <a:ea typeface="ヒラギノ角ゴ Pro W3"/>
              <a:cs typeface="ヒラギノ角ゴ Pro W3"/>
            </a:endParaRPr>
          </a:p>
          <a:p>
            <a:pPr eaLnBrk="1" hangingPunct="1">
              <a:spcBef>
                <a:spcPct val="0"/>
              </a:spcBef>
            </a:pPr>
            <a:r>
              <a:rPr lang="en-GB" smtClean="0">
                <a:latin typeface="Arial" pitchFamily="34" charset="0"/>
                <a:ea typeface="ヒラギノ角ゴ Pro W3"/>
                <a:cs typeface="ヒラギノ角ゴ Pro W3"/>
              </a:rPr>
              <a:t>The world’s largest and most secure intelligence organisations have deployed Autonomy’s Intellectual Asset Protection System (IAS) to safeguard their most sensitive information assets. For example, Autonomy is the </a:t>
            </a:r>
            <a:r>
              <a:rPr lang="en-GB" b="1" smtClean="0">
                <a:latin typeface="Arial" pitchFamily="34" charset="0"/>
                <a:ea typeface="ヒラギノ角ゴ Pro W3"/>
                <a:cs typeface="ヒラギノ角ゴ Pro W3"/>
              </a:rPr>
              <a:t>sole</a:t>
            </a:r>
            <a:r>
              <a:rPr lang="en-GB" smtClean="0">
                <a:latin typeface="Arial" pitchFamily="34" charset="0"/>
                <a:ea typeface="ヒラギノ角ゴ Pro W3"/>
                <a:cs typeface="ヒラギノ角ゴ Pro W3"/>
              </a:rPr>
              <a:t> supplier to the US Department of Homeland Security.</a:t>
            </a:r>
            <a:endParaRPr lang="en-US" smtClean="0">
              <a:latin typeface="Arial" pitchFamily="34" charset="0"/>
              <a:ea typeface="ヒラギノ角ゴ Pro W3"/>
              <a:cs typeface="ヒラギノ角ゴ Pro W3"/>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latin typeface="Arial" pitchFamily="34" charset="0"/>
            </a:endParaRPr>
          </a:p>
        </p:txBody>
      </p:sp>
      <p:sp>
        <p:nvSpPr>
          <p:cNvPr id="4" name="Header Placeholder 3"/>
          <p:cNvSpPr>
            <a:spLocks noGrp="1"/>
          </p:cNvSpPr>
          <p:nvPr>
            <p:ph type="hdr" sz="quarter"/>
          </p:nvPr>
        </p:nvSpPr>
        <p:spPr/>
        <p:txBody>
          <a:bodyPr/>
          <a:lstStyle/>
          <a:p>
            <a:pPr>
              <a:defRPr/>
            </a:pPr>
            <a:r>
              <a:rPr lang="en-US" smtClean="0"/>
              <a:t>HP Global Sales Kickoff 2012</a:t>
            </a:r>
            <a:endParaRPr lang="en-US" dirty="0"/>
          </a:p>
        </p:txBody>
      </p:sp>
      <p:sp>
        <p:nvSpPr>
          <p:cNvPr id="5" name="Date Placeholder 4"/>
          <p:cNvSpPr>
            <a:spLocks noGrp="1"/>
          </p:cNvSpPr>
          <p:nvPr>
            <p:ph type="dt" sz="quarter" idx="1"/>
          </p:nvPr>
        </p:nvSpPr>
        <p:spPr/>
        <p:txBody>
          <a:bodyPr/>
          <a:lstStyle/>
          <a:p>
            <a:pPr>
              <a:defRPr/>
            </a:pPr>
            <a:fld id="{4BC292A1-EB93-442C-BD4A-9C0C772AB0C6}" type="datetime3">
              <a:rPr lang="en-US" smtClean="0"/>
              <a:pPr>
                <a:defRPr/>
              </a:pPr>
              <a:t>5 January 2018</a:t>
            </a:fld>
            <a:endParaRPr lang="en-US" dirty="0"/>
          </a:p>
        </p:txBody>
      </p:sp>
      <p:sp>
        <p:nvSpPr>
          <p:cNvPr id="6" name="Footer Placeholder 5"/>
          <p:cNvSpPr>
            <a:spLocks noGrp="1"/>
          </p:cNvSpPr>
          <p:nvPr>
            <p:ph type="ftr" sz="quarter" idx="4"/>
          </p:nvPr>
        </p:nvSpPr>
        <p:spPr/>
        <p:txBody>
          <a:bodyPr/>
          <a:lstStyle/>
          <a:p>
            <a:pPr>
              <a:defRPr/>
            </a:pPr>
            <a:r>
              <a:rPr lang="en-US" smtClean="0"/>
              <a:t>HP Confidential</a:t>
            </a:r>
            <a:endParaRPr lang="en-US" dirty="0"/>
          </a:p>
        </p:txBody>
      </p:sp>
      <p:sp>
        <p:nvSpPr>
          <p:cNvPr id="7" name="Slide Number Placeholder 6"/>
          <p:cNvSpPr>
            <a:spLocks noGrp="1"/>
          </p:cNvSpPr>
          <p:nvPr>
            <p:ph type="sldNum" sz="quarter" idx="5"/>
          </p:nvPr>
        </p:nvSpPr>
        <p:spPr/>
        <p:txBody>
          <a:bodyPr/>
          <a:lstStyle/>
          <a:p>
            <a:pPr>
              <a:defRPr/>
            </a:pPr>
            <a:fld id="{CB0BE3E9-A795-4E71-982C-611CAC9043FC}" type="slidenum">
              <a:rPr lang="en-US" smtClean="0"/>
              <a:pPr>
                <a:defRPr/>
              </a:pPr>
              <a:t>17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b="1" smtClean="0">
                <a:latin typeface="Arial" pitchFamily="34" charset="0"/>
                <a:ea typeface="ヒラギノ角ゴ Pro W3"/>
                <a:cs typeface="ヒラギノ角ゴ Pro W3"/>
              </a:rPr>
              <a:t>Main Point:</a:t>
            </a:r>
            <a:r>
              <a:rPr lang="en-GB" smtClean="0">
                <a:latin typeface="Arial" pitchFamily="34" charset="0"/>
                <a:ea typeface="ヒラギノ角ゴ Pro W3"/>
                <a:cs typeface="ヒラギノ角ゴ Pro W3"/>
              </a:rPr>
              <a:t> IDOL has a unique connectivity, with native support to 400+ repositories and 1,000+ file formats.  </a:t>
            </a:r>
          </a:p>
          <a:p>
            <a:pPr eaLnBrk="1" hangingPunct="1">
              <a:spcBef>
                <a:spcPct val="0"/>
              </a:spcBef>
            </a:pPr>
            <a:endParaRPr lang="en-GB" smtClean="0">
              <a:latin typeface="Arial" pitchFamily="34" charset="0"/>
              <a:ea typeface="ヒラギノ角ゴ Pro W3"/>
              <a:cs typeface="ヒラギノ角ゴ Pro W3"/>
            </a:endParaRPr>
          </a:p>
          <a:p>
            <a:pPr eaLnBrk="1" hangingPunct="1">
              <a:spcBef>
                <a:spcPct val="0"/>
              </a:spcBef>
            </a:pPr>
            <a:r>
              <a:rPr lang="en-GB" smtClean="0">
                <a:latin typeface="Arial" pitchFamily="34" charset="0"/>
                <a:ea typeface="ヒラギノ角ゴ Pro W3"/>
                <a:cs typeface="ヒラギノ角ゴ Pro W3"/>
              </a:rPr>
              <a:t>This beats all our software peers, and indeed it is the case that they all need to OEM elements of our software, e.g. Oracle, IBM, SAP etc.</a:t>
            </a:r>
          </a:p>
          <a:p>
            <a:pPr eaLnBrk="1" hangingPunct="1">
              <a:spcBef>
                <a:spcPct val="0"/>
              </a:spcBef>
            </a:pPr>
            <a:endParaRPr lang="en-GB" smtClean="0">
              <a:latin typeface="Arial" pitchFamily="34" charset="0"/>
              <a:ea typeface="ヒラギノ角ゴ Pro W3"/>
              <a:cs typeface="ヒラギノ角ゴ Pro W3"/>
            </a:endParaRPr>
          </a:p>
          <a:p>
            <a:pPr eaLnBrk="1" hangingPunct="1">
              <a:spcBef>
                <a:spcPct val="0"/>
              </a:spcBef>
            </a:pPr>
            <a:r>
              <a:rPr lang="en-GB" smtClean="0">
                <a:latin typeface="Arial" pitchFamily="34" charset="0"/>
                <a:ea typeface="ヒラギノ角ゴ Pro W3"/>
                <a:cs typeface="ヒラギノ角ゴ Pro W3"/>
              </a:rPr>
              <a:t>IDOL integrates with all known legacy systems, eliminating the need for organizations to cobble together multiple systems to support their disparate components</a:t>
            </a:r>
            <a:endParaRPr lang="en-US" smtClean="0">
              <a:latin typeface="Arial" pitchFamily="34" charset="0"/>
              <a:ea typeface="ヒラギノ角ゴ Pro W3"/>
              <a:cs typeface="ヒラギノ角ゴ Pro W3"/>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xfrm>
            <a:off x="381000" y="685800"/>
            <a:ext cx="3932238" cy="2212975"/>
          </a:xfrm>
          <a:noFill/>
          <a:ln>
            <a:solidFill>
              <a:srgbClr val="000000"/>
            </a:solidFill>
            <a:miter lim="800000"/>
            <a:headEnd/>
            <a:tailEnd/>
          </a:ln>
        </p:spPr>
      </p:sp>
      <p:sp>
        <p:nvSpPr>
          <p:cNvPr id="54275" name="Rectangle 3"/>
          <p:cNvSpPr>
            <a:spLocks noGrp="1"/>
          </p:cNvSpPr>
          <p:nvPr>
            <p:ph type="body" idx="1"/>
          </p:nvPr>
        </p:nvSpPr>
        <p:spPr bwMode="auto">
          <a:noFill/>
        </p:spPr>
        <p:txBody>
          <a:bodyPr wrap="square" numCol="1" anchor="t" anchorCtr="0" compatLnSpc="1">
            <a:prstTxWarp prst="textNoShape">
              <a:avLst/>
            </a:prstTxWarp>
          </a:bodyPr>
          <a:lstStyle/>
          <a:p>
            <a:pPr marL="111125" indent="-111125" eaLnBrk="1" hangingPunct="1">
              <a:spcBef>
                <a:spcPct val="0"/>
              </a:spcBef>
              <a:spcAft>
                <a:spcPts val="600"/>
              </a:spcAft>
              <a:buFontTx/>
              <a:buChar char="•"/>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HP Global Sales Kickoff 2012</a:t>
            </a:r>
            <a:endParaRPr lang="en-US" dirty="0"/>
          </a:p>
        </p:txBody>
      </p:sp>
      <p:sp>
        <p:nvSpPr>
          <p:cNvPr id="5" name="Date Placeholder 4"/>
          <p:cNvSpPr>
            <a:spLocks noGrp="1"/>
          </p:cNvSpPr>
          <p:nvPr>
            <p:ph type="dt" idx="11"/>
          </p:nvPr>
        </p:nvSpPr>
        <p:spPr/>
        <p:txBody>
          <a:bodyPr/>
          <a:lstStyle/>
          <a:p>
            <a:pPr>
              <a:defRPr/>
            </a:pPr>
            <a:fld id="{52CBD578-4C39-4A5E-8E64-2EF0A3345324}" type="datetime1">
              <a:rPr lang="en-US" smtClean="0"/>
              <a:pPr>
                <a:defRPr/>
              </a:pPr>
              <a:t>1/5/2018</a:t>
            </a:fld>
            <a:endParaRPr lang="en-US"/>
          </a:p>
        </p:txBody>
      </p:sp>
      <p:sp>
        <p:nvSpPr>
          <p:cNvPr id="6" name="Footer Placeholder 5"/>
          <p:cNvSpPr>
            <a:spLocks noGrp="1"/>
          </p:cNvSpPr>
          <p:nvPr>
            <p:ph type="ftr" sz="quarter" idx="12"/>
          </p:nvPr>
        </p:nvSpPr>
        <p:spPr/>
        <p:txBody>
          <a:bodyPr/>
          <a:lstStyle/>
          <a:p>
            <a:pPr>
              <a:defRPr/>
            </a:pPr>
            <a:r>
              <a:rPr lang="en-US" smtClean="0"/>
              <a:t>HP Confidential</a:t>
            </a:r>
            <a:endParaRPr lang="en-US" dirty="0"/>
          </a:p>
        </p:txBody>
      </p:sp>
      <p:sp>
        <p:nvSpPr>
          <p:cNvPr id="7" name="Slide Number Placeholder 6"/>
          <p:cNvSpPr>
            <a:spLocks noGrp="1"/>
          </p:cNvSpPr>
          <p:nvPr>
            <p:ph type="sldNum" sz="quarter" idx="13"/>
          </p:nvPr>
        </p:nvSpPr>
        <p:spPr/>
        <p:txBody>
          <a:bodyPr/>
          <a:lstStyle/>
          <a:p>
            <a:pPr>
              <a:defRPr/>
            </a:pPr>
            <a:fld id="{460250BD-70BE-4ADC-AF75-91E97E74F590}" type="slidenum">
              <a:rPr lang="en-US" smtClean="0"/>
              <a:pPr>
                <a:defRPr/>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latin typeface="Arial" pitchFamily="34" charset="0"/>
            </a:endParaRPr>
          </a:p>
        </p:txBody>
      </p:sp>
      <p:sp>
        <p:nvSpPr>
          <p:cNvPr id="4" name="Header Placeholder 3"/>
          <p:cNvSpPr>
            <a:spLocks noGrp="1"/>
          </p:cNvSpPr>
          <p:nvPr>
            <p:ph type="hdr" sz="quarter"/>
          </p:nvPr>
        </p:nvSpPr>
        <p:spPr/>
        <p:txBody>
          <a:bodyPr/>
          <a:lstStyle/>
          <a:p>
            <a:pPr>
              <a:defRPr/>
            </a:pPr>
            <a:r>
              <a:rPr lang="en-US" smtClean="0"/>
              <a:t>HP Global Sales Kickoff 2012</a:t>
            </a:r>
            <a:endParaRPr lang="en-US" dirty="0"/>
          </a:p>
        </p:txBody>
      </p:sp>
      <p:sp>
        <p:nvSpPr>
          <p:cNvPr id="5" name="Date Placeholder 4"/>
          <p:cNvSpPr>
            <a:spLocks noGrp="1"/>
          </p:cNvSpPr>
          <p:nvPr>
            <p:ph type="dt" sz="quarter" idx="1"/>
          </p:nvPr>
        </p:nvSpPr>
        <p:spPr/>
        <p:txBody>
          <a:bodyPr/>
          <a:lstStyle/>
          <a:p>
            <a:pPr>
              <a:defRPr/>
            </a:pPr>
            <a:fld id="{4BC292A1-EB93-442C-BD4A-9C0C772AB0C6}" type="datetime3">
              <a:rPr lang="en-US" smtClean="0"/>
              <a:pPr>
                <a:defRPr/>
              </a:pPr>
              <a:t>5 January 2018</a:t>
            </a:fld>
            <a:endParaRPr lang="en-US" dirty="0"/>
          </a:p>
        </p:txBody>
      </p:sp>
      <p:sp>
        <p:nvSpPr>
          <p:cNvPr id="6" name="Footer Placeholder 5"/>
          <p:cNvSpPr>
            <a:spLocks noGrp="1"/>
          </p:cNvSpPr>
          <p:nvPr>
            <p:ph type="ftr" sz="quarter" idx="4"/>
          </p:nvPr>
        </p:nvSpPr>
        <p:spPr/>
        <p:txBody>
          <a:bodyPr/>
          <a:lstStyle/>
          <a:p>
            <a:pPr>
              <a:defRPr/>
            </a:pPr>
            <a:r>
              <a:rPr lang="en-US" smtClean="0"/>
              <a:t>HP Confidential</a:t>
            </a:r>
            <a:endParaRPr lang="en-US" dirty="0"/>
          </a:p>
        </p:txBody>
      </p:sp>
      <p:sp>
        <p:nvSpPr>
          <p:cNvPr id="7" name="Slide Number Placeholder 6"/>
          <p:cNvSpPr>
            <a:spLocks noGrp="1"/>
          </p:cNvSpPr>
          <p:nvPr>
            <p:ph type="sldNum" sz="quarter" idx="5"/>
          </p:nvPr>
        </p:nvSpPr>
        <p:spPr/>
        <p:txBody>
          <a:bodyPr/>
          <a:lstStyle/>
          <a:p>
            <a:pPr>
              <a:defRPr/>
            </a:pPr>
            <a:fld id="{F74DE876-BA17-413E-9DB5-B193BB348DEB}" type="slidenum">
              <a:rPr lang="en-US" smtClean="0"/>
              <a:pPr>
                <a:defRPr/>
              </a:pPr>
              <a:t>23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5424" y="685488"/>
            <a:ext cx="4547152"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1F497D"/>
              </a:buClr>
            </a:pPr>
            <a:fld id="{35709A46-4ADB-4D2E-835C-D70DEB913FB9}" type="slidenum">
              <a:rPr lang="zh-CN" altLang="en-US" smtClean="0">
                <a:solidFill>
                  <a:prstClr val="black"/>
                </a:solidFill>
              </a:rPr>
              <a:pPr>
                <a:buClr>
                  <a:srgbClr val="1F497D"/>
                </a:buClr>
              </a:pPr>
              <a:t>27</a:t>
            </a:fld>
            <a:endParaRPr lang="zh-CN" altLang="en-US">
              <a:solidFill>
                <a:prstClr val="black"/>
              </a:solidFill>
            </a:endParaRPr>
          </a:p>
        </p:txBody>
      </p:sp>
    </p:spTree>
    <p:extLst>
      <p:ext uri="{BB962C8B-B14F-4D97-AF65-F5344CB8AC3E}">
        <p14:creationId xmlns:p14="http://schemas.microsoft.com/office/powerpoint/2010/main" val="167979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latin typeface="Arial" pitchFamily="34" charset="0"/>
            </a:endParaRPr>
          </a:p>
        </p:txBody>
      </p:sp>
      <p:sp>
        <p:nvSpPr>
          <p:cNvPr id="4" name="Header Placeholder 3"/>
          <p:cNvSpPr>
            <a:spLocks noGrp="1"/>
          </p:cNvSpPr>
          <p:nvPr>
            <p:ph type="hdr" sz="quarter"/>
          </p:nvPr>
        </p:nvSpPr>
        <p:spPr/>
        <p:txBody>
          <a:bodyPr/>
          <a:lstStyle/>
          <a:p>
            <a:pPr>
              <a:defRPr/>
            </a:pPr>
            <a:r>
              <a:rPr lang="en-US" smtClean="0"/>
              <a:t>HP Global Sales Kickoff 2012</a:t>
            </a:r>
            <a:endParaRPr lang="en-US" dirty="0"/>
          </a:p>
        </p:txBody>
      </p:sp>
      <p:sp>
        <p:nvSpPr>
          <p:cNvPr id="5" name="Date Placeholder 4"/>
          <p:cNvSpPr>
            <a:spLocks noGrp="1"/>
          </p:cNvSpPr>
          <p:nvPr>
            <p:ph type="dt" sz="quarter" idx="1"/>
          </p:nvPr>
        </p:nvSpPr>
        <p:spPr/>
        <p:txBody>
          <a:bodyPr/>
          <a:lstStyle/>
          <a:p>
            <a:pPr>
              <a:defRPr/>
            </a:pPr>
            <a:fld id="{4BC292A1-EB93-442C-BD4A-9C0C772AB0C6}" type="datetime3">
              <a:rPr lang="en-US" smtClean="0"/>
              <a:pPr>
                <a:defRPr/>
              </a:pPr>
              <a:t>5 January 2018</a:t>
            </a:fld>
            <a:endParaRPr lang="en-US" dirty="0"/>
          </a:p>
        </p:txBody>
      </p:sp>
      <p:sp>
        <p:nvSpPr>
          <p:cNvPr id="6" name="Footer Placeholder 5"/>
          <p:cNvSpPr>
            <a:spLocks noGrp="1"/>
          </p:cNvSpPr>
          <p:nvPr>
            <p:ph type="ftr" sz="quarter" idx="4"/>
          </p:nvPr>
        </p:nvSpPr>
        <p:spPr/>
        <p:txBody>
          <a:bodyPr/>
          <a:lstStyle/>
          <a:p>
            <a:pPr>
              <a:defRPr/>
            </a:pPr>
            <a:r>
              <a:rPr lang="en-US" smtClean="0"/>
              <a:t>HP Confidential</a:t>
            </a:r>
            <a:endParaRPr lang="en-US" dirty="0"/>
          </a:p>
        </p:txBody>
      </p:sp>
      <p:sp>
        <p:nvSpPr>
          <p:cNvPr id="7" name="Slide Number Placeholder 6"/>
          <p:cNvSpPr>
            <a:spLocks noGrp="1"/>
          </p:cNvSpPr>
          <p:nvPr>
            <p:ph type="sldNum" sz="quarter" idx="5"/>
          </p:nvPr>
        </p:nvSpPr>
        <p:spPr/>
        <p:txBody>
          <a:bodyPr/>
          <a:lstStyle/>
          <a:p>
            <a:pPr>
              <a:defRPr/>
            </a:pPr>
            <a:fld id="{BDAE7CCD-2E0F-4449-936F-6ECF8F3ABC2A}" type="slidenum">
              <a:rPr lang="en-US" smtClean="0"/>
              <a:pPr>
                <a:defRPr/>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smtClean="0">
                <a:latin typeface="HP Simplified" pitchFamily="34" charset="0"/>
                <a:cs typeface="HP Simplified" pitchFamily="34" charset="0"/>
              </a:rPr>
              <a:t>Over the years we have developed a complete platform to process unstructured information. </a:t>
            </a:r>
          </a:p>
          <a:p>
            <a:pPr marL="171450" indent="-171450">
              <a:buFontTx/>
              <a:buChar char="-"/>
            </a:pPr>
            <a:r>
              <a:rPr lang="en-US" smtClean="0">
                <a:latin typeface="HP Simplified" pitchFamily="34" charset="0"/>
                <a:cs typeface="HP Simplified" pitchFamily="34" charset="0"/>
              </a:rPr>
              <a:t>500 functions, from pretty basic keyword search, to more complex clustering, sentiment analysis, or speech to text.</a:t>
            </a:r>
          </a:p>
          <a:p>
            <a:pPr marL="171450" indent="-171450">
              <a:buFontTx/>
              <a:buChar char="-"/>
            </a:pPr>
            <a:r>
              <a:rPr lang="en-US" smtClean="0">
                <a:latin typeface="HP Simplified" pitchFamily="34" charset="0"/>
                <a:cs typeface="HP Simplified" pitchFamily="34" charset="0"/>
              </a:rPr>
              <a:t>400 connectors to connect to pretty much any kind of repository, from file systems, to content managemetn systems, databases and the web.. We can understand more than 1,000 file types.</a:t>
            </a:r>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F05BA7DD-886A-44C9-B16C-0F5083A904FF}" type="slidenum">
              <a:rPr lang="en-GB" smtClean="0">
                <a:solidFill>
                  <a:srgbClr val="000000"/>
                </a:solidFill>
                <a:latin typeface="HP Simplified" pitchFamily="34" charset="0"/>
              </a:rPr>
              <a:pPr eaLnBrk="1" fontAlgn="base" hangingPunct="1">
                <a:spcBef>
                  <a:spcPct val="0"/>
                </a:spcBef>
                <a:spcAft>
                  <a:spcPct val="0"/>
                </a:spcAft>
              </a:pPr>
              <a:t>6</a:t>
            </a:fld>
            <a:endParaRPr lang="en-GB" smtClean="0">
              <a:solidFill>
                <a:srgbClr val="000000"/>
              </a:solidFill>
              <a:latin typeface="HP Simplified"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latin typeface="Arial" pitchFamily="34" charset="0"/>
            </a:endParaRPr>
          </a:p>
        </p:txBody>
      </p:sp>
      <p:sp>
        <p:nvSpPr>
          <p:cNvPr id="4" name="Header Placeholder 3"/>
          <p:cNvSpPr>
            <a:spLocks noGrp="1"/>
          </p:cNvSpPr>
          <p:nvPr>
            <p:ph type="hdr" sz="quarter"/>
          </p:nvPr>
        </p:nvSpPr>
        <p:spPr/>
        <p:txBody>
          <a:bodyPr/>
          <a:lstStyle/>
          <a:p>
            <a:pPr>
              <a:defRPr/>
            </a:pPr>
            <a:r>
              <a:rPr lang="en-US" smtClean="0"/>
              <a:t>HP Global Sales Kickoff 2012</a:t>
            </a:r>
            <a:endParaRPr lang="en-US" dirty="0"/>
          </a:p>
        </p:txBody>
      </p:sp>
      <p:sp>
        <p:nvSpPr>
          <p:cNvPr id="5" name="Date Placeholder 4"/>
          <p:cNvSpPr>
            <a:spLocks noGrp="1"/>
          </p:cNvSpPr>
          <p:nvPr>
            <p:ph type="dt" sz="quarter" idx="1"/>
          </p:nvPr>
        </p:nvSpPr>
        <p:spPr/>
        <p:txBody>
          <a:bodyPr/>
          <a:lstStyle/>
          <a:p>
            <a:pPr>
              <a:defRPr/>
            </a:pPr>
            <a:fld id="{4BC292A1-EB93-442C-BD4A-9C0C772AB0C6}" type="datetime3">
              <a:rPr lang="en-US" smtClean="0"/>
              <a:pPr>
                <a:defRPr/>
              </a:pPr>
              <a:t>5 January 2018</a:t>
            </a:fld>
            <a:endParaRPr lang="en-US" dirty="0"/>
          </a:p>
        </p:txBody>
      </p:sp>
      <p:sp>
        <p:nvSpPr>
          <p:cNvPr id="6" name="Footer Placeholder 5"/>
          <p:cNvSpPr>
            <a:spLocks noGrp="1"/>
          </p:cNvSpPr>
          <p:nvPr>
            <p:ph type="ftr" sz="quarter" idx="4"/>
          </p:nvPr>
        </p:nvSpPr>
        <p:spPr/>
        <p:txBody>
          <a:bodyPr/>
          <a:lstStyle/>
          <a:p>
            <a:pPr>
              <a:defRPr/>
            </a:pPr>
            <a:r>
              <a:rPr lang="en-US" smtClean="0"/>
              <a:t>HP Confidential</a:t>
            </a:r>
            <a:endParaRPr lang="en-US" dirty="0"/>
          </a:p>
        </p:txBody>
      </p:sp>
      <p:sp>
        <p:nvSpPr>
          <p:cNvPr id="7" name="Slide Number Placeholder 6"/>
          <p:cNvSpPr>
            <a:spLocks noGrp="1"/>
          </p:cNvSpPr>
          <p:nvPr>
            <p:ph type="sldNum" sz="quarter" idx="5"/>
          </p:nvPr>
        </p:nvSpPr>
        <p:spPr/>
        <p:txBody>
          <a:bodyPr/>
          <a:lstStyle/>
          <a:p>
            <a:pPr>
              <a:defRPr/>
            </a:pPr>
            <a:fld id="{3071C835-A0FA-489E-8E6F-E2443E42827B}" type="slidenum">
              <a:rPr lang="en-US" smtClean="0"/>
              <a:pPr>
                <a:defRPr/>
              </a:pPr>
              <a:t>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907F30-2CC1-43DC-B661-A49218DD5F57}" type="slidenum">
              <a:rPr smtClean="0"/>
              <a:pPr fontAlgn="base">
                <a:spcBef>
                  <a:spcPct val="0"/>
                </a:spcBef>
                <a:spcAft>
                  <a:spcPct val="0"/>
                </a:spcAft>
                <a:defRPr/>
              </a:pPr>
              <a:t>9</a:t>
            </a:fld>
            <a:endParaRPr smtClean="0"/>
          </a:p>
        </p:txBody>
      </p:sp>
      <p:sp>
        <p:nvSpPr>
          <p:cNvPr id="54275" name="Rectangle 2"/>
          <p:cNvSpPr>
            <a:spLocks noGrp="1" noRot="1" noChangeAspect="1" noChangeArrowheads="1" noTextEdit="1"/>
          </p:cNvSpPr>
          <p:nvPr>
            <p:ph type="sldImg"/>
          </p:nvPr>
        </p:nvSpPr>
        <p:spPr bwMode="auto">
          <a:xfrm>
            <a:off x="381000" y="687388"/>
            <a:ext cx="6092825" cy="3427412"/>
          </a:xfrm>
          <a:noFill/>
          <a:ln>
            <a:solidFill>
              <a:srgbClr val="000000"/>
            </a:solidFill>
            <a:miter lim="800000"/>
            <a:headEnd/>
            <a:tailEnd/>
          </a:ln>
        </p:spPr>
      </p:sp>
      <p:sp>
        <p:nvSpPr>
          <p:cNvPr id="54276" name="Rectangle 3"/>
          <p:cNvSpPr>
            <a:spLocks noGrp="1" noChangeArrowheads="1"/>
          </p:cNvSpPr>
          <p:nvPr>
            <p:ph type="body" idx="1"/>
          </p:nvPr>
        </p:nvSpPr>
        <p:spPr bwMode="auto">
          <a:xfrm>
            <a:off x="914400" y="4343400"/>
            <a:ext cx="5029200" cy="4113213"/>
          </a:xfrm>
          <a:noFill/>
        </p:spPr>
        <p:txBody>
          <a:bodyPr wrap="square" numCol="1" anchor="t" anchorCtr="0" compatLnSpc="1">
            <a:prstTxWarp prst="textNoShape">
              <a:avLst/>
            </a:prstTxWarp>
          </a:bodyPr>
          <a:lstStyle/>
          <a:p>
            <a:r>
              <a:rPr lang="en-GB" sz="900" smtClean="0">
                <a:latin typeface="Arial" pitchFamily="34" charset="0"/>
              </a:rPr>
              <a:t>IDOL server offers the following basic </a:t>
            </a:r>
            <a:r>
              <a:rPr lang="en-GB" sz="900" b="1" smtClean="0">
                <a:latin typeface="Arial" pitchFamily="34" charset="0"/>
              </a:rPr>
              <a:t>legacy search methods</a:t>
            </a:r>
            <a:r>
              <a:rPr lang="en-GB" sz="900" smtClean="0">
                <a:latin typeface="Arial" pitchFamily="34" charset="0"/>
              </a:rPr>
              <a:t>:</a:t>
            </a:r>
          </a:p>
          <a:p>
            <a:endParaRPr lang="en-GB" sz="900" smtClean="0">
              <a:latin typeface="Arial" pitchFamily="34" charset="0"/>
            </a:endParaRPr>
          </a:p>
          <a:p>
            <a:r>
              <a:rPr lang="en-GB" sz="900" smtClean="0">
                <a:latin typeface="Arial" pitchFamily="34" charset="0"/>
              </a:rPr>
              <a:t>Legacy Keyword</a:t>
            </a:r>
          </a:p>
          <a:p>
            <a:r>
              <a:rPr lang="en-GB" sz="900" smtClean="0">
                <a:latin typeface="Arial" pitchFamily="34" charset="0"/>
              </a:rPr>
              <a:t>IDOL server accepts a keyword and returns a list of documents containing the terms ordered by contextual relevance to the query.</a:t>
            </a:r>
          </a:p>
          <a:p>
            <a:endParaRPr lang="en-GB" sz="900" smtClean="0">
              <a:latin typeface="Arial" pitchFamily="34" charset="0"/>
            </a:endParaRPr>
          </a:p>
          <a:p>
            <a:r>
              <a:rPr lang="en-GB" sz="900" smtClean="0">
                <a:latin typeface="Arial" pitchFamily="34" charset="0"/>
              </a:rPr>
              <a:t>Boolean/ bracketed Boolean</a:t>
            </a:r>
          </a:p>
          <a:p>
            <a:r>
              <a:rPr lang="en-GB" sz="900" smtClean="0">
                <a:latin typeface="Arial" pitchFamily="34" charset="0"/>
              </a:rPr>
              <a:t>IDOL server accepts simple or complex Boolean and bracketed Boolean expressions and returns a list of matching</a:t>
            </a:r>
          </a:p>
          <a:p>
            <a:r>
              <a:rPr lang="en-GB" sz="900" smtClean="0">
                <a:latin typeface="Arial" pitchFamily="34" charset="0"/>
              </a:rPr>
              <a:t>documents. Boolean expressions can be formed using a range of Boolean and proximity operators: • AND, • NOT, • OR, • XOR / EOR, • NEAR, • DNEAR, • WNEAR, • BEFORE, • AFTER</a:t>
            </a:r>
          </a:p>
          <a:p>
            <a:endParaRPr lang="en-GB" sz="900" smtClean="0">
              <a:latin typeface="Arial" pitchFamily="34" charset="0"/>
            </a:endParaRPr>
          </a:p>
          <a:p>
            <a:r>
              <a:rPr lang="en-GB" sz="900" smtClean="0">
                <a:latin typeface="Arial" pitchFamily="34" charset="0"/>
              </a:rPr>
              <a:t>Exact Phrase</a:t>
            </a:r>
          </a:p>
          <a:p>
            <a:r>
              <a:rPr lang="en-GB" sz="900" smtClean="0">
                <a:latin typeface="Arial" pitchFamily="34" charset="0"/>
              </a:rPr>
              <a:t>Provides the ability to search for exact phrases by putting quotation marks around a string of words. For example:</a:t>
            </a:r>
          </a:p>
          <a:p>
            <a:r>
              <a:rPr lang="en-GB" sz="900" smtClean="0">
                <a:latin typeface="Arial" pitchFamily="34" charset="0"/>
              </a:rPr>
              <a:t>“world market”</a:t>
            </a:r>
          </a:p>
          <a:p>
            <a:endParaRPr lang="en-GB" sz="900" smtClean="0">
              <a:latin typeface="Arial" pitchFamily="34" charset="0"/>
            </a:endParaRPr>
          </a:p>
          <a:p>
            <a:r>
              <a:rPr lang="en-GB" sz="900" smtClean="0">
                <a:latin typeface="Arial" pitchFamily="34" charset="0"/>
              </a:rPr>
              <a:t>Fuzzy Queries</a:t>
            </a:r>
          </a:p>
          <a:p>
            <a:r>
              <a:rPr lang="en-GB" sz="900" smtClean="0">
                <a:latin typeface="Arial" pitchFamily="34" charset="0"/>
              </a:rPr>
              <a:t>If a search string is not quite accurate (for example, if it contains spelling mistakes) a fuzzy query returns results that</a:t>
            </a:r>
          </a:p>
          <a:p>
            <a:r>
              <a:rPr lang="en-GB" sz="900" smtClean="0">
                <a:latin typeface="Arial" pitchFamily="34" charset="0"/>
              </a:rPr>
              <a:t>contain words that are similar to the entered string. (Note that you need to enable fuzzy queries before you can use them).</a:t>
            </a:r>
          </a:p>
          <a:p>
            <a:endParaRPr lang="en-GB" sz="900" smtClean="0">
              <a:latin typeface="Arial" pitchFamily="34" charset="0"/>
            </a:endParaRPr>
          </a:p>
          <a:p>
            <a:r>
              <a:rPr lang="en-GB" sz="900" smtClean="0">
                <a:latin typeface="Arial" pitchFamily="34" charset="0"/>
              </a:rPr>
              <a:t>Proximity Search</a:t>
            </a:r>
          </a:p>
          <a:p>
            <a:r>
              <a:rPr lang="en-GB" sz="900" smtClean="0">
                <a:latin typeface="Arial" pitchFamily="34" charset="0"/>
              </a:rPr>
              <a:t>IDOL server returns documents in which specific terms occur within a given proximity with a higher weighting.</a:t>
            </a:r>
          </a:p>
          <a:p>
            <a:endParaRPr lang="en-GB" sz="900" smtClean="0">
              <a:latin typeface="Arial" pitchFamily="34" charset="0"/>
            </a:endParaRPr>
          </a:p>
          <a:p>
            <a:r>
              <a:rPr lang="en-GB" sz="900" smtClean="0">
                <a:latin typeface="Arial" pitchFamily="34" charset="0"/>
              </a:rPr>
              <a:t>Soundex Keyword Search</a:t>
            </a:r>
          </a:p>
          <a:p>
            <a:r>
              <a:rPr lang="en-GB" sz="900" smtClean="0">
                <a:latin typeface="Arial" pitchFamily="34" charset="0"/>
              </a:rPr>
              <a:t>If the spelling of a keyword is not quite accurate but phonetically correct a Soundex keyword search returns results that contain the keyword and phonetically similar keywords (using a configurable Soundex algorithm).</a:t>
            </a:r>
          </a:p>
          <a:p>
            <a:endParaRPr lang="en-GB" sz="900" smtClean="0">
              <a:latin typeface="Arial" pitchFamily="34" charset="0"/>
            </a:endParaRPr>
          </a:p>
          <a:p>
            <a:endParaRPr lang="en-GB" sz="900" smtClean="0">
              <a:latin typeface="Arial" pitchFamily="34" charset="0"/>
            </a:endParaRPr>
          </a:p>
          <a:p>
            <a:r>
              <a:rPr lang="en-GB" sz="900" smtClean="0">
                <a:latin typeface="Arial" pitchFamily="34" charset="0"/>
              </a:rPr>
              <a:t>IDOL server provides the following </a:t>
            </a:r>
            <a:r>
              <a:rPr lang="en-GB" sz="900" b="1" smtClean="0">
                <a:latin typeface="Arial" pitchFamily="34" charset="0"/>
              </a:rPr>
              <a:t>sophisticated conceptual retrieval operations</a:t>
            </a:r>
            <a:r>
              <a:rPr lang="en-GB" sz="900" smtClean="0">
                <a:latin typeface="Arial" pitchFamily="34" charset="0"/>
              </a:rPr>
              <a:t>:</a:t>
            </a:r>
          </a:p>
          <a:p>
            <a:endParaRPr lang="en-GB" sz="900" smtClean="0">
              <a:latin typeface="Arial" pitchFamily="34" charset="0"/>
            </a:endParaRPr>
          </a:p>
          <a:p>
            <a:r>
              <a:rPr lang="en-GB" sz="900" smtClean="0">
                <a:latin typeface="Arial" pitchFamily="34" charset="0"/>
              </a:rPr>
              <a:t>Conceptual matching</a:t>
            </a:r>
          </a:p>
          <a:p>
            <a:r>
              <a:rPr lang="en-GB" sz="900" smtClean="0">
                <a:latin typeface="Arial" pitchFamily="34" charset="0"/>
              </a:rPr>
              <a:t>IDOL server accepts a piece of content (a sentence, paragraph or page of text, the body of an e-mail, a record containing human readable information, or the derived contextual information of an audio or speech snippet) or reference (identifier) as input and returns references to conceptually related documents ranked by relevance, or contextual distance. This is used to generate automatic hyperlinks between pieces of content.</a:t>
            </a:r>
          </a:p>
          <a:p>
            <a:endParaRPr lang="en-GB" sz="900" smtClean="0">
              <a:latin typeface="Arial" pitchFamily="34" charset="0"/>
            </a:endParaRPr>
          </a:p>
          <a:p>
            <a:r>
              <a:rPr lang="en-GB" sz="900" smtClean="0">
                <a:latin typeface="Arial" pitchFamily="34" charset="0"/>
              </a:rPr>
              <a:t>Active Matching</a:t>
            </a:r>
          </a:p>
          <a:p>
            <a:r>
              <a:rPr lang="en-GB" sz="900" smtClean="0">
                <a:latin typeface="Arial" pitchFamily="34" charset="0"/>
              </a:rPr>
              <a:t>IDOL server accepts textual information describing the current user task and returns a list of documents ordered by</a:t>
            </a:r>
          </a:p>
          <a:p>
            <a:r>
              <a:rPr lang="en-GB" sz="900" smtClean="0">
                <a:latin typeface="Arial" pitchFamily="34" charset="0"/>
              </a:rPr>
              <a:t>contextual relevance to the active task.</a:t>
            </a:r>
          </a:p>
          <a:p>
            <a:endParaRPr lang="en-GB" sz="900" smtClean="0">
              <a:latin typeface="Arial" pitchFamily="34" charset="0"/>
            </a:endParaRPr>
          </a:p>
          <a:p>
            <a:r>
              <a:rPr lang="en-GB" sz="900" smtClean="0">
                <a:latin typeface="Arial" pitchFamily="34" charset="0"/>
              </a:rPr>
              <a:t>Proper Names</a:t>
            </a:r>
          </a:p>
          <a:p>
            <a:r>
              <a:rPr lang="en-GB" sz="900" smtClean="0">
                <a:latin typeface="Arial" pitchFamily="34" charset="0"/>
              </a:rPr>
              <a:t>IDOL server recognizes names and treats them as a unit.</a:t>
            </a:r>
          </a:p>
          <a:p>
            <a:endParaRPr lang="en-GB" sz="900" smtClean="0">
              <a:latin typeface="Arial" pitchFamily="34" charset="0"/>
            </a:endParaRPr>
          </a:p>
          <a:p>
            <a:r>
              <a:rPr lang="en-GB" sz="900" smtClean="0">
                <a:latin typeface="Arial" pitchFamily="34" charset="0"/>
              </a:rPr>
              <a:t>Retrieval - Parametric</a:t>
            </a:r>
          </a:p>
          <a:p>
            <a:r>
              <a:rPr lang="en-GB" sz="900" smtClean="0">
                <a:latin typeface="Arial" pitchFamily="34" charset="0"/>
              </a:rPr>
              <a:t>Advanced Parametric Refinement is used to provide an improved user experience coupled with increased productivity via an advanced real time information discovery process. Real time navigation across multiple taxonomies is supported with no additional manual configuration necessary, including full access to intersections of diverse taxonomy definitions. From among the complete set of field names present within the corpus, a subset of fields can be defined in the server’s configuration as of type 'Parametric'. These fields are known as 'parametric' fields.</a:t>
            </a:r>
          </a:p>
          <a:p>
            <a:endParaRPr lang="en-GB" sz="900" smtClean="0">
              <a:latin typeface="Arial" pitchFamily="34" charset="0"/>
            </a:endParaRPr>
          </a:p>
          <a:p>
            <a:r>
              <a:rPr lang="en-GB" sz="900" smtClean="0">
                <a:latin typeface="Arial" pitchFamily="34" charset="0"/>
              </a:rPr>
              <a:t>Once indexed, IDOL server will create and store a structure containing information about all 'tag-value' pairs that occur</a:t>
            </a:r>
          </a:p>
          <a:p>
            <a:r>
              <a:rPr lang="en-GB" sz="900" smtClean="0">
                <a:latin typeface="Arial" pitchFamily="34" charset="0"/>
              </a:rPr>
              <a:t>within defined parametric fields ('tag-value's' are defined where a field contains a textual or numerical value and the</a:t>
            </a:r>
          </a:p>
          <a:p>
            <a:r>
              <a:rPr lang="en-GB" sz="900" smtClean="0">
                <a:latin typeface="Arial" pitchFamily="34" charset="0"/>
              </a:rPr>
              <a:t>field name is considered paired to its textual value) The user may then query IDOL server with the name of a</a:t>
            </a:r>
          </a:p>
          <a:p>
            <a:r>
              <a:rPr lang="en-GB" sz="900" smtClean="0">
                <a:latin typeface="Arial" pitchFamily="34" charset="0"/>
              </a:rPr>
              <a:t>parametric field or fields. IDOL server returns a list of all textual values that appear within the given field or fields</a:t>
            </a:r>
          </a:p>
          <a:p>
            <a:r>
              <a:rPr lang="en-GB" sz="900" smtClean="0">
                <a:latin typeface="Arial" pitchFamily="34" charset="0"/>
              </a:rPr>
              <a:t>within the documents stored in the server. This underlying operation can be used to power a user interface that enables a user to gradually refine the scope of query from a complete corpus to the subset of documents that contain information pertinent to the user's current enquiry.</a:t>
            </a:r>
          </a:p>
          <a:p>
            <a:endParaRPr lang="en-GB" sz="900" smtClean="0">
              <a:latin typeface="Arial" pitchFamily="34" charset="0"/>
            </a:endParaRPr>
          </a:p>
          <a:p>
            <a:r>
              <a:rPr lang="en-GB" sz="900" smtClean="0">
                <a:latin typeface="Arial" pitchFamily="34" charset="0"/>
              </a:rPr>
              <a:t>Retrieval - Federated</a:t>
            </a:r>
          </a:p>
          <a:p>
            <a:r>
              <a:rPr lang="en-GB" sz="900" smtClean="0">
                <a:latin typeface="Arial" pitchFamily="34" charset="0"/>
              </a:rPr>
              <a:t>Submit queries to a selection of third party search engines in addition to IDOL server, e.g. Google, Yahoo, alltheweb etc.</a:t>
            </a:r>
          </a:p>
          <a:p>
            <a:endParaRPr lang="en-GB" sz="900" smtClean="0">
              <a:latin typeface="Arial" pitchFamily="34" charset="0"/>
            </a:endParaRPr>
          </a:p>
          <a:p>
            <a:endParaRPr lang="en-GB" sz="900" smtClean="0">
              <a:latin typeface="Arial" pitchFamily="34" charset="0"/>
            </a:endParaRPr>
          </a:p>
          <a:p>
            <a:endParaRPr lang="en-GB" sz="900"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D2FF16-679E-4A36-9733-9BC4CF209864}" type="slidenum">
              <a:rPr smtClean="0">
                <a:solidFill>
                  <a:srgbClr val="000000"/>
                </a:solidFill>
              </a:rPr>
              <a:pPr fontAlgn="base">
                <a:spcBef>
                  <a:spcPct val="0"/>
                </a:spcBef>
                <a:spcAft>
                  <a:spcPct val="0"/>
                </a:spcAft>
                <a:defRPr/>
              </a:pPr>
              <a:t>10</a:t>
            </a:fld>
            <a:endParaRPr smtClean="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1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latin typeface="Arial" pitchFamily="34" charset="0"/>
                <a:ea typeface="ヒラギノ角ゴ Pro W3"/>
                <a:cs typeface="ヒラギノ角ゴ Pro W3"/>
              </a:rPr>
              <a:t>PIC5 (grouped documents)</a:t>
            </a:r>
          </a:p>
          <a:p>
            <a:pPr>
              <a:spcBef>
                <a:spcPct val="0"/>
              </a:spcBef>
            </a:pPr>
            <a:r>
              <a:rPr lang="en-US" smtClean="0">
                <a:latin typeface="Arial" pitchFamily="34" charset="0"/>
                <a:ea typeface="ヒラギノ角ゴ Pro W3"/>
                <a:cs typeface="ヒラギノ角ゴ Pro W3"/>
              </a:rPr>
              <a:t>"So for example we might see groups based on off-balance sheet trading entities... side letters.... product performance issues.... procurement failures.... and even sub-sets of these concepts and relationships such as one of our customer found, which was employees using credit cards to order items that procurement failures forced them to do themselves!</a:t>
            </a:r>
            <a:r>
              <a:rPr lang="en-US" sz="1800" smtClean="0">
                <a:latin typeface="Arial" pitchFamily="34" charset="0"/>
                <a:ea typeface="ヒラギノ角ゴ Pro W3"/>
                <a:cs typeface="ヒラギノ角ゴ Pro W3"/>
              </a:rPr>
              <a:t> </a:t>
            </a:r>
          </a:p>
          <a:p>
            <a:pPr>
              <a:spcBef>
                <a:spcPct val="0"/>
              </a:spcBef>
            </a:pPr>
            <a:endParaRPr lang="en-US" smtClean="0">
              <a:latin typeface="Arial" pitchFamily="34" charset="0"/>
              <a:ea typeface="ヒラギノ角ゴ Pro W3"/>
              <a:cs typeface="ヒラギノ角ゴ Pro W3"/>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latin typeface="Arial" pitchFamily="34" charset="0"/>
            </a:endParaRPr>
          </a:p>
        </p:txBody>
      </p:sp>
      <p:sp>
        <p:nvSpPr>
          <p:cNvPr id="4" name="Header Placeholder 3"/>
          <p:cNvSpPr>
            <a:spLocks noGrp="1"/>
          </p:cNvSpPr>
          <p:nvPr>
            <p:ph type="hdr" sz="quarter"/>
          </p:nvPr>
        </p:nvSpPr>
        <p:spPr/>
        <p:txBody>
          <a:bodyPr/>
          <a:lstStyle/>
          <a:p>
            <a:pPr>
              <a:defRPr/>
            </a:pPr>
            <a:r>
              <a:rPr lang="en-US" smtClean="0"/>
              <a:t>HP Global Sales Kickoff 2012</a:t>
            </a:r>
            <a:endParaRPr lang="en-US" dirty="0"/>
          </a:p>
        </p:txBody>
      </p:sp>
      <p:sp>
        <p:nvSpPr>
          <p:cNvPr id="5" name="Date Placeholder 4"/>
          <p:cNvSpPr>
            <a:spLocks noGrp="1"/>
          </p:cNvSpPr>
          <p:nvPr>
            <p:ph type="dt" sz="quarter" idx="1"/>
          </p:nvPr>
        </p:nvSpPr>
        <p:spPr/>
        <p:txBody>
          <a:bodyPr/>
          <a:lstStyle/>
          <a:p>
            <a:pPr>
              <a:defRPr/>
            </a:pPr>
            <a:fld id="{4BC292A1-EB93-442C-BD4A-9C0C772AB0C6}" type="datetime3">
              <a:rPr lang="en-US" smtClean="0"/>
              <a:pPr>
                <a:defRPr/>
              </a:pPr>
              <a:t>5 January 2018</a:t>
            </a:fld>
            <a:endParaRPr lang="en-US" dirty="0"/>
          </a:p>
        </p:txBody>
      </p:sp>
      <p:sp>
        <p:nvSpPr>
          <p:cNvPr id="6" name="Footer Placeholder 5"/>
          <p:cNvSpPr>
            <a:spLocks noGrp="1"/>
          </p:cNvSpPr>
          <p:nvPr>
            <p:ph type="ftr" sz="quarter" idx="4"/>
          </p:nvPr>
        </p:nvSpPr>
        <p:spPr/>
        <p:txBody>
          <a:bodyPr/>
          <a:lstStyle/>
          <a:p>
            <a:pPr>
              <a:defRPr/>
            </a:pPr>
            <a:r>
              <a:rPr lang="en-US" smtClean="0"/>
              <a:t>HP Confidential</a:t>
            </a:r>
            <a:endParaRPr lang="en-US" dirty="0"/>
          </a:p>
        </p:txBody>
      </p:sp>
      <p:sp>
        <p:nvSpPr>
          <p:cNvPr id="7" name="Slide Number Placeholder 6"/>
          <p:cNvSpPr>
            <a:spLocks noGrp="1"/>
          </p:cNvSpPr>
          <p:nvPr>
            <p:ph type="sldNum" sz="quarter" idx="5"/>
          </p:nvPr>
        </p:nvSpPr>
        <p:spPr/>
        <p:txBody>
          <a:bodyPr/>
          <a:lstStyle/>
          <a:p>
            <a:pPr>
              <a:defRPr/>
            </a:pPr>
            <a:fld id="{B0EE1B86-054C-4758-B5CA-A484B80A4052}"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latin typeface="Arial" pitchFamily="34" charset="0"/>
            </a:endParaRPr>
          </a:p>
        </p:txBody>
      </p:sp>
      <p:sp>
        <p:nvSpPr>
          <p:cNvPr id="4" name="Header Placeholder 3"/>
          <p:cNvSpPr>
            <a:spLocks noGrp="1"/>
          </p:cNvSpPr>
          <p:nvPr>
            <p:ph type="hdr" sz="quarter"/>
          </p:nvPr>
        </p:nvSpPr>
        <p:spPr/>
        <p:txBody>
          <a:bodyPr/>
          <a:lstStyle/>
          <a:p>
            <a:pPr>
              <a:defRPr/>
            </a:pPr>
            <a:r>
              <a:rPr lang="en-US" smtClean="0"/>
              <a:t>HP Global Sales Kickoff 2012</a:t>
            </a:r>
            <a:endParaRPr lang="en-US" dirty="0"/>
          </a:p>
        </p:txBody>
      </p:sp>
      <p:sp>
        <p:nvSpPr>
          <p:cNvPr id="5" name="Date Placeholder 4"/>
          <p:cNvSpPr>
            <a:spLocks noGrp="1"/>
          </p:cNvSpPr>
          <p:nvPr>
            <p:ph type="dt" sz="quarter" idx="1"/>
          </p:nvPr>
        </p:nvSpPr>
        <p:spPr/>
        <p:txBody>
          <a:bodyPr/>
          <a:lstStyle/>
          <a:p>
            <a:pPr>
              <a:defRPr/>
            </a:pPr>
            <a:fld id="{4BC292A1-EB93-442C-BD4A-9C0C772AB0C6}" type="datetime3">
              <a:rPr lang="en-US" smtClean="0"/>
              <a:pPr>
                <a:defRPr/>
              </a:pPr>
              <a:t>5 January 2018</a:t>
            </a:fld>
            <a:endParaRPr lang="en-US" dirty="0"/>
          </a:p>
        </p:txBody>
      </p:sp>
      <p:sp>
        <p:nvSpPr>
          <p:cNvPr id="6" name="Footer Placeholder 5"/>
          <p:cNvSpPr>
            <a:spLocks noGrp="1"/>
          </p:cNvSpPr>
          <p:nvPr>
            <p:ph type="ftr" sz="quarter" idx="4"/>
          </p:nvPr>
        </p:nvSpPr>
        <p:spPr/>
        <p:txBody>
          <a:bodyPr/>
          <a:lstStyle/>
          <a:p>
            <a:pPr>
              <a:defRPr/>
            </a:pPr>
            <a:r>
              <a:rPr lang="en-US" smtClean="0"/>
              <a:t>HP Confidential</a:t>
            </a:r>
            <a:endParaRPr lang="en-US" dirty="0"/>
          </a:p>
        </p:txBody>
      </p:sp>
      <p:sp>
        <p:nvSpPr>
          <p:cNvPr id="7" name="Slide Number Placeholder 6"/>
          <p:cNvSpPr>
            <a:spLocks noGrp="1"/>
          </p:cNvSpPr>
          <p:nvPr>
            <p:ph type="sldNum" sz="quarter" idx="5"/>
          </p:nvPr>
        </p:nvSpPr>
        <p:spPr/>
        <p:txBody>
          <a:bodyPr/>
          <a:lstStyle/>
          <a:p>
            <a:pPr>
              <a:defRPr/>
            </a:pPr>
            <a:fld id="{79E7D83A-7626-4D45-898E-CD7844D02F98}"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b="1" smtClean="0">
                <a:latin typeface="News Gothic MT"/>
              </a:rPr>
              <a:t>“Taxonomic classification is the action of placing an object into a set or sets of categories (such as a taxonomy or a subject index), based on the properties of the object or concept.”</a:t>
            </a:r>
          </a:p>
          <a:p>
            <a:endParaRPr lang="en-US" smtClean="0">
              <a:latin typeface="Arial" pitchFamily="34" charset="0"/>
            </a:endParaRPr>
          </a:p>
        </p:txBody>
      </p:sp>
      <p:sp>
        <p:nvSpPr>
          <p:cNvPr id="58372" name="Header Placeholder 3"/>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smtClean="0"/>
              <a:t>HP Global Sales Kickoff 2012</a:t>
            </a:r>
          </a:p>
        </p:txBody>
      </p:sp>
      <p:sp>
        <p:nvSpPr>
          <p:cNvPr id="58373" name="Date Placeholder 4"/>
          <p:cNvSpPr>
            <a:spLocks noGrp="1"/>
          </p:cNvSpPr>
          <p:nvPr>
            <p:ph type="dt" sz="quarter" idx="1"/>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78ABE0-48A3-49A3-9511-37390B137A8D}" type="datetime3">
              <a:rPr lang="en-US" smtClean="0"/>
              <a:pPr fontAlgn="base">
                <a:spcBef>
                  <a:spcPct val="0"/>
                </a:spcBef>
                <a:spcAft>
                  <a:spcPct val="0"/>
                </a:spcAft>
                <a:defRPr/>
              </a:pPr>
              <a:t>5 January 2018</a:t>
            </a:fld>
            <a:endParaRPr smtClean="0"/>
          </a:p>
        </p:txBody>
      </p:sp>
      <p:sp>
        <p:nvSpPr>
          <p:cNvPr id="58374"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HP Confidential</a:t>
            </a:r>
          </a:p>
        </p:txBody>
      </p:sp>
      <p:sp>
        <p:nvSpPr>
          <p:cNvPr id="58375" name="Slide Number Placeholder 6"/>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00183C-EE8A-4531-8A1B-94092A3BD7A9}" type="slidenum">
              <a:rPr smtClean="0"/>
              <a:pPr fontAlgn="base">
                <a:spcBef>
                  <a:spcPct val="0"/>
                </a:spcBef>
                <a:spcAft>
                  <a:spcPct val="0"/>
                </a:spcAft>
                <a:defRPr/>
              </a:pPr>
              <a:t>13</a:t>
            </a:fld>
            <a:endParaRPr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hasCustomPrompt="1"/>
          </p:nvPr>
        </p:nvSpPr>
        <p:spPr bwMode="black">
          <a:xfrm>
            <a:off x="2323432" y="3316628"/>
            <a:ext cx="6125243"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TextBox 5"/>
          <p:cNvSpPr txBox="1"/>
          <p:nvPr userDrawn="1"/>
        </p:nvSpPr>
        <p:spPr>
          <a:xfrm>
            <a:off x="2335213" y="4758803"/>
            <a:ext cx="6113462"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pic>
        <p:nvPicPr>
          <p:cNvPr id="7" name="Picture 7" descr="HP_Discover2012_white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4488" y="877888"/>
            <a:ext cx="73882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7557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9039"/>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7"/>
          </p:nvPr>
        </p:nvSpPr>
        <p:spPr>
          <a:xfrm>
            <a:off x="3124486" y="1189039"/>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8"/>
          </p:nvPr>
        </p:nvSpPr>
        <p:spPr>
          <a:xfrm>
            <a:off x="5919788" y="1189039"/>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873512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701912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Line with Content and Subtitle">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331469" y="660169"/>
            <a:ext cx="8460105" cy="377026"/>
          </a:xfrm>
          <a:prstGeom prst="rect">
            <a:avLst/>
          </a:prstGeom>
        </p:spPr>
        <p:txBody>
          <a:bodyPr>
            <a:noAutofit/>
          </a:bodyPr>
          <a:lstStyle>
            <a:lvl1pPr marL="0" indent="0" algn="l">
              <a:lnSpc>
                <a:spcPts val="3000"/>
              </a:lnSpc>
              <a:buNone/>
              <a:defRPr sz="1800" b="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7" name="Title 6"/>
          <p:cNvSpPr>
            <a:spLocks noGrp="1"/>
          </p:cNvSpPr>
          <p:nvPr>
            <p:ph type="title"/>
          </p:nvPr>
        </p:nvSpPr>
        <p:spPr bwMode="black">
          <a:xfrm>
            <a:off x="331469" y="235063"/>
            <a:ext cx="8460105" cy="412934"/>
          </a:xfrm>
        </p:spPr>
        <p:txBody>
          <a:bodyPr>
            <a:noAutofit/>
          </a:bodyPr>
          <a:lstStyle>
            <a:lvl1pPr>
              <a:defRPr>
                <a:latin typeface="Arial"/>
                <a:cs typeface="Arial"/>
              </a:defRPr>
            </a:lvl1pPr>
          </a:lstStyle>
          <a:p>
            <a:r>
              <a:rPr lang="en-US" noProof="0" smtClean="0"/>
              <a:t>Click to edit Master title style</a:t>
            </a:r>
            <a:endParaRPr lang="en-US" noProof="0" dirty="0"/>
          </a:p>
        </p:txBody>
      </p:sp>
      <p:sp>
        <p:nvSpPr>
          <p:cNvPr id="6" name="Content Placeholder 5"/>
          <p:cNvSpPr>
            <a:spLocks noGrp="1"/>
          </p:cNvSpPr>
          <p:nvPr>
            <p:ph sz="quarter" idx="10"/>
          </p:nvPr>
        </p:nvSpPr>
        <p:spPr>
          <a:xfrm>
            <a:off x="344487" y="1430691"/>
            <a:ext cx="7934325" cy="2992084"/>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94209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sp>
        <p:nvSpPr>
          <p:cNvPr id="5" name="TextBox 7"/>
          <p:cNvSpPr txBox="1">
            <a:spLocks noChangeArrowheads="1"/>
          </p:cNvSpPr>
          <p:nvPr userDrawn="1"/>
        </p:nvSpPr>
        <p:spPr bwMode="auto">
          <a:xfrm>
            <a:off x="263525" y="4660900"/>
            <a:ext cx="3117850" cy="415925"/>
          </a:xfrm>
          <a:prstGeom prst="rect">
            <a:avLst/>
          </a:prstGeom>
          <a:noFill/>
          <a:ln>
            <a:noFill/>
          </a:ln>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457200" fontAlgn="base">
              <a:spcBef>
                <a:spcPct val="0"/>
              </a:spcBef>
              <a:spcAft>
                <a:spcPct val="0"/>
              </a:spcAft>
              <a:defRPr>
                <a:solidFill>
                  <a:schemeClr val="tx1"/>
                </a:solidFill>
                <a:latin typeface="Arial" pitchFamily="34" charset="0"/>
              </a:defRPr>
            </a:lvl6pPr>
            <a:lvl7pPr marL="2971800" indent="-228600" defTabSz="457200" fontAlgn="base">
              <a:spcBef>
                <a:spcPct val="0"/>
              </a:spcBef>
              <a:spcAft>
                <a:spcPct val="0"/>
              </a:spcAft>
              <a:defRPr>
                <a:solidFill>
                  <a:schemeClr val="tx1"/>
                </a:solidFill>
                <a:latin typeface="Arial" pitchFamily="34" charset="0"/>
              </a:defRPr>
            </a:lvl7pPr>
            <a:lvl8pPr marL="3429000" indent="-228600" defTabSz="457200" fontAlgn="base">
              <a:spcBef>
                <a:spcPct val="0"/>
              </a:spcBef>
              <a:spcAft>
                <a:spcPct val="0"/>
              </a:spcAft>
              <a:defRPr>
                <a:solidFill>
                  <a:schemeClr val="tx1"/>
                </a:solidFill>
                <a:latin typeface="Arial" pitchFamily="34" charset="0"/>
              </a:defRPr>
            </a:lvl8pPr>
            <a:lvl9pPr marL="3886200" indent="-228600" defTabSz="457200" fontAlgn="base">
              <a:spcBef>
                <a:spcPct val="0"/>
              </a:spcBef>
              <a:spcAft>
                <a:spcPct val="0"/>
              </a:spcAft>
              <a:defRPr>
                <a:solidFill>
                  <a:schemeClr val="tx1"/>
                </a:solidFill>
                <a:latin typeface="Arial" pitchFamily="34" charset="0"/>
              </a:defRPr>
            </a:lvl9pPr>
          </a:lstStyle>
          <a:p>
            <a:pPr>
              <a:defRPr/>
            </a:pPr>
            <a:r>
              <a:rPr lang="en-US" sz="700" smtClean="0"/>
              <a:t>© Copyright 2012 Hewlett-Packard Development Company, L.P. </a:t>
            </a:r>
            <a:br>
              <a:rPr lang="en-US" sz="700" smtClean="0"/>
            </a:br>
            <a:r>
              <a:rPr lang="en-US" sz="700" smtClean="0"/>
              <a:t>The information contained herein is subject to change without notice.</a:t>
            </a:r>
          </a:p>
          <a:p>
            <a:pPr>
              <a:defRPr/>
            </a:pPr>
            <a:endParaRPr lang="en-US" sz="700" smtClean="0"/>
          </a:p>
        </p:txBody>
      </p:sp>
      <p:pic>
        <p:nvPicPr>
          <p:cNvPr id="6" name="Picture 7" descr="HP_logo_old_NewBlue_LARG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56425" y="361950"/>
            <a:ext cx="189865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black">
          <a:xfrm>
            <a:off x="327025" y="3123625"/>
            <a:ext cx="4902200" cy="654625"/>
          </a:xfrm>
        </p:spPr>
        <p:txBody>
          <a:bodyPr>
            <a:noAutofit/>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itle 1"/>
          <p:cNvSpPr>
            <a:spLocks noGrp="1"/>
          </p:cNvSpPr>
          <p:nvPr>
            <p:ph type="ctrTitle"/>
          </p:nvPr>
        </p:nvSpPr>
        <p:spPr bwMode="black">
          <a:xfrm>
            <a:off x="321579" y="1790981"/>
            <a:ext cx="4898121" cy="1206484"/>
          </a:xfrm>
        </p:spPr>
        <p:txBody>
          <a:bodyPr anchor="b">
            <a:noAutofit/>
          </a:bodyPr>
          <a:lstStyle>
            <a:lvl1pPr>
              <a:lnSpc>
                <a:spcPct val="80000"/>
              </a:lnSpc>
              <a:defRPr sz="4800"/>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328041" y="3797300"/>
            <a:ext cx="4901184" cy="658368"/>
          </a:xfrm>
        </p:spPr>
        <p:txBody>
          <a:bodyPr>
            <a:noAutofit/>
          </a:bodyPr>
          <a:lstStyle>
            <a:lvl1pPr marL="0" marR="0" indent="0" algn="l" defTabSz="457200" rtl="0" eaLnBrk="1" fontAlgn="auto" latinLnBrk="0" hangingPunct="1">
              <a:lnSpc>
                <a:spcPct val="100000"/>
              </a:lnSpc>
              <a:spcBef>
                <a:spcPts val="0"/>
              </a:spcBef>
              <a:spcAft>
                <a:spcPts val="400"/>
              </a:spcAft>
              <a:buClrTx/>
              <a:buSzPct val="100000"/>
              <a:buFont typeface="Arial"/>
              <a:buNone/>
              <a:tabLst/>
              <a:defRPr b="1">
                <a:solidFill>
                  <a:schemeClr val="tx1"/>
                </a:solidFill>
              </a:defRPr>
            </a:lvl1pPr>
            <a:lvl2pPr>
              <a:defRPr b="1"/>
            </a:lvl2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11698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Slide Number Placeholder 5" hidden="1"/>
          <p:cNvSpPr>
            <a:spLocks/>
          </p:cNvSpPr>
          <p:nvPr userDrawn="1">
            <p:custDataLst>
              <p:tags r:id="rId1"/>
            </p:custDataLst>
          </p:nvPr>
        </p:nvSpPr>
        <p:spPr bwMode="auto">
          <a:xfrm>
            <a:off x="8688388" y="5119688"/>
            <a:ext cx="174625" cy="100012"/>
          </a:xfrm>
          <a:prstGeom prst="flowChartProcess">
            <a:avLst/>
          </a:prstGeom>
          <a:noFill/>
          <a:ln w="9525">
            <a:noFill/>
            <a:miter lim="800000"/>
            <a:headEnd/>
            <a:tailEnd/>
          </a:ln>
        </p:spPr>
        <p:txBody>
          <a:bodyPr wrap="none" lIns="0" tIns="0" rIns="0" bIns="0"/>
          <a:lstStyle/>
          <a:p>
            <a:pPr algn="r">
              <a:defRPr/>
            </a:pPr>
            <a:r>
              <a:rPr lang="en-US" sz="900">
                <a:solidFill>
                  <a:srgbClr val="000000"/>
                </a:solidFill>
                <a:latin typeface="Futura Bk"/>
              </a:rPr>
              <a:t>‹#›</a:t>
            </a:r>
          </a:p>
          <a:p>
            <a:pPr algn="r">
              <a:defRPr/>
            </a:pPr>
            <a:endParaRPr lang="en-US" sz="900">
              <a:solidFill>
                <a:srgbClr val="000000"/>
              </a:solidFill>
              <a:latin typeface="Futura Bk"/>
            </a:endParaRPr>
          </a:p>
        </p:txBody>
      </p:sp>
      <p:sp>
        <p:nvSpPr>
          <p:cNvPr id="2" name="Title 1"/>
          <p:cNvSpPr>
            <a:spLocks noGrp="1"/>
          </p:cNvSpPr>
          <p:nvPr>
            <p:ph type="title"/>
          </p:nvPr>
        </p:nvSpPr>
        <p:spPr/>
        <p:txBody>
          <a:bodyPr/>
          <a:lstStyle>
            <a:lvl1pPr>
              <a:defRPr sz="2800" cap="none" baseline="0"/>
            </a:lvl1pPr>
          </a:lstStyle>
          <a:p>
            <a:r>
              <a:rPr lang="en-US" smtClean="0"/>
              <a:t>Click to edit Master title style</a:t>
            </a:r>
            <a:endParaRPr lang="en-US" dirty="0"/>
          </a:p>
        </p:txBody>
      </p:sp>
      <p:sp>
        <p:nvSpPr>
          <p:cNvPr id="8" name="Text Placeholder 7"/>
          <p:cNvSpPr>
            <a:spLocks noGrp="1"/>
          </p:cNvSpPr>
          <p:nvPr>
            <p:ph type="body" sz="quarter" idx="13"/>
          </p:nvPr>
        </p:nvSpPr>
        <p:spPr>
          <a:xfrm>
            <a:off x="422031" y="1131300"/>
            <a:ext cx="8301046" cy="3442500"/>
          </a:xfrm>
        </p:spPr>
        <p:txBody>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3667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Line with Content">
    <p:spTree>
      <p:nvGrpSpPr>
        <p:cNvPr id="1" name=""/>
        <p:cNvGrpSpPr/>
        <p:nvPr/>
      </p:nvGrpSpPr>
      <p:grpSpPr>
        <a:xfrm>
          <a:off x="0" y="0"/>
          <a:ext cx="0" cy="0"/>
          <a:chOff x="0" y="0"/>
          <a:chExt cx="0" cy="0"/>
        </a:xfrm>
      </p:grpSpPr>
      <p:sp>
        <p:nvSpPr>
          <p:cNvPr id="9" name="Title 8"/>
          <p:cNvSpPr>
            <a:spLocks noGrp="1"/>
          </p:cNvSpPr>
          <p:nvPr>
            <p:ph type="title"/>
          </p:nvPr>
        </p:nvSpPr>
        <p:spPr>
          <a:xfrm>
            <a:off x="333375" y="317411"/>
            <a:ext cx="8375650" cy="469840"/>
          </a:xfrm>
          <a:prstGeom prst="rect">
            <a:avLst/>
          </a:prstGeom>
        </p:spPr>
        <p:txBody>
          <a:bodyPr>
            <a:noAutofit/>
          </a:bodyPr>
          <a:lstStyle>
            <a:lvl1pPr marL="0" marR="0" indent="0" algn="l" defTabSz="914400" rtl="0" eaLnBrk="1" fontAlgn="auto" latinLnBrk="0" hangingPunct="1">
              <a:lnSpc>
                <a:spcPts val="3300"/>
              </a:lnSpc>
              <a:spcBef>
                <a:spcPct val="0"/>
              </a:spcBef>
              <a:spcAft>
                <a:spcPts val="0"/>
              </a:spcAft>
              <a:buClrTx/>
              <a:buSzTx/>
              <a:buFontTx/>
              <a:buNone/>
              <a:tabLst/>
              <a:defRPr sz="2800" baseline="0">
                <a:solidFill>
                  <a:srgbClr val="000000"/>
                </a:solidFill>
                <a:latin typeface="Futura Bk" pitchFamily="34" charset="0"/>
              </a:defRPr>
            </a:lvl1pPr>
          </a:lstStyle>
          <a:p>
            <a:r>
              <a:rPr lang="en-US" smtClean="0"/>
              <a:t>Click to edit Master title style</a:t>
            </a:r>
            <a:endParaRPr lang="en-US" dirty="0"/>
          </a:p>
        </p:txBody>
      </p:sp>
      <p:sp>
        <p:nvSpPr>
          <p:cNvPr id="7" name="Content Placeholder 12"/>
          <p:cNvSpPr>
            <a:spLocks noGrp="1"/>
          </p:cNvSpPr>
          <p:nvPr>
            <p:ph sz="quarter" idx="14"/>
          </p:nvPr>
        </p:nvSpPr>
        <p:spPr>
          <a:xfrm>
            <a:off x="365760" y="928746"/>
            <a:ext cx="8321040" cy="3657600"/>
          </a:xfrm>
        </p:spPr>
        <p:txBody>
          <a:bodyPr/>
          <a:lstStyle>
            <a:lvl1pPr>
              <a:buSzPct val="80000"/>
              <a:buFont typeface="Arial" pitchFamily="34" charset="0"/>
              <a:buChar char="•"/>
              <a:defRPr sz="1800">
                <a:solidFill>
                  <a:srgbClr val="000000"/>
                </a:solidFill>
              </a:defRPr>
            </a:lvl1pPr>
            <a:lvl2pPr>
              <a:buSzPct val="80000"/>
              <a:buFont typeface="Futura Bk" pitchFamily="34" charset="0"/>
              <a:buChar char="–"/>
              <a:defRPr sz="1400">
                <a:solidFill>
                  <a:srgbClr val="000000"/>
                </a:solidFill>
              </a:defRPr>
            </a:lvl2pPr>
            <a:lvl3pPr>
              <a:buSzPct val="80000"/>
              <a:buFont typeface="Arial" pitchFamily="34" charset="0"/>
              <a:buChar char="•"/>
              <a:defRPr sz="1000">
                <a:solidFill>
                  <a:srgbClr val="000000"/>
                </a:solidFill>
              </a:defRPr>
            </a:lvl3pPr>
            <a:lvl4pPr>
              <a:buSzPct val="80000"/>
              <a:buFont typeface="Futura Bk" pitchFamily="34" charset="0"/>
              <a:buChar char="–"/>
              <a:defRPr sz="1000">
                <a:solidFill>
                  <a:srgbClr val="000000"/>
                </a:solidFill>
              </a:defRPr>
            </a:lvl4pPr>
            <a:lvl5pPr>
              <a:buSzPct val="80000"/>
              <a:buFont typeface="Arial" pitchFamily="34" charset="0"/>
              <a:buChar char="•"/>
              <a:defRPr sz="1000">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1"/>
          <p:cNvSpPr>
            <a:spLocks noGrp="1"/>
          </p:cNvSpPr>
          <p:nvPr>
            <p:ph type="dt" sz="half" idx="15"/>
          </p:nvPr>
        </p:nvSpPr>
        <p:spPr>
          <a:xfrm>
            <a:off x="4022725" y="4856163"/>
            <a:ext cx="1098550" cy="150812"/>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8BC55D1-4E34-4E23-8646-30E561D5BF9B}" type="datetime1">
              <a:rPr lang="en-US"/>
              <a:pPr>
                <a:defRPr/>
              </a:pPr>
              <a:t>1/5/2018</a:t>
            </a:fld>
            <a:endParaRPr lang="en-US"/>
          </a:p>
        </p:txBody>
      </p:sp>
      <p:sp>
        <p:nvSpPr>
          <p:cNvPr id="5" name="Slide Number Placeholder 12"/>
          <p:cNvSpPr>
            <a:spLocks noGrp="1"/>
          </p:cNvSpPr>
          <p:nvPr>
            <p:ph type="sldNum" sz="quarter" idx="16"/>
          </p:nvPr>
        </p:nvSpPr>
        <p:spPr>
          <a:xfrm>
            <a:off x="365125" y="4856163"/>
            <a:ext cx="320675" cy="150812"/>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F76C5DB3-1FEB-4676-B8F4-B73B7189C2EE}" type="slidenum">
              <a:rPr lang="en-US"/>
              <a:pPr>
                <a:defRPr/>
              </a:pPr>
              <a:t>‹#›</a:t>
            </a:fld>
            <a:endParaRPr lang="en-US"/>
          </a:p>
        </p:txBody>
      </p:sp>
      <p:sp>
        <p:nvSpPr>
          <p:cNvPr id="6" name="Footer Placeholder 13"/>
          <p:cNvSpPr>
            <a:spLocks noGrp="1"/>
          </p:cNvSpPr>
          <p:nvPr>
            <p:ph type="ftr" sz="quarter" idx="17"/>
          </p:nvPr>
        </p:nvSpPr>
        <p:spPr>
          <a:xfrm>
            <a:off x="695325" y="4856163"/>
            <a:ext cx="3290888" cy="150812"/>
          </a:xfrm>
          <a:prstGeom prst="rect">
            <a:avLst/>
          </a:prstGeom>
        </p:spPr>
        <p:txBody>
          <a:bodyPr/>
          <a:lstStyle>
            <a:lvl1pPr>
              <a:defRPr>
                <a:solidFill>
                  <a:srgbClr val="858689"/>
                </a:solidFill>
              </a:defRPr>
            </a:lvl1pPr>
          </a:lstStyle>
          <a:p>
            <a:pPr>
              <a:defRPr/>
            </a:pPr>
            <a:r>
              <a:rPr lang="en-US"/>
              <a:t>©2011 Hewlett-Packard Development Company, L.P. </a:t>
            </a:r>
          </a:p>
        </p:txBody>
      </p:sp>
    </p:spTree>
    <p:extLst>
      <p:ext uri="{BB962C8B-B14F-4D97-AF65-F5344CB8AC3E}">
        <p14:creationId xmlns:p14="http://schemas.microsoft.com/office/powerpoint/2010/main" val="2834236285"/>
      </p:ext>
    </p:extLst>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13" name="Title Placeholder 1"/>
          <p:cNvSpPr>
            <a:spLocks noGrp="1"/>
          </p:cNvSpPr>
          <p:nvPr>
            <p:ph type="title"/>
          </p:nvPr>
        </p:nvSpPr>
        <p:spPr bwMode="black">
          <a:xfrm>
            <a:off x="331469" y="235063"/>
            <a:ext cx="8460105" cy="412934"/>
          </a:xfrm>
          <a:prstGeom prst="rect">
            <a:avLst/>
          </a:prstGeom>
          <a:ln>
            <a:noFill/>
          </a:ln>
        </p:spPr>
        <p:txBody>
          <a:bodyPr rtlCol="0">
            <a:noAutofit/>
          </a:bodyPr>
          <a:lstStyle/>
          <a:p>
            <a:r>
              <a:rPr lang="en-US" noProof="0" smtClean="0"/>
              <a:t>Click to edit Master title style</a:t>
            </a:r>
            <a:endParaRPr lang="en-US" noProof="0" dirty="0"/>
          </a:p>
        </p:txBody>
      </p:sp>
      <p:sp>
        <p:nvSpPr>
          <p:cNvPr id="14" name="Subtitle 2"/>
          <p:cNvSpPr>
            <a:spLocks noGrp="1"/>
          </p:cNvSpPr>
          <p:nvPr>
            <p:ph type="subTitle" idx="1"/>
          </p:nvPr>
        </p:nvSpPr>
        <p:spPr bwMode="black">
          <a:xfrm>
            <a:off x="331469" y="660169"/>
            <a:ext cx="8460105" cy="377026"/>
          </a:xfrm>
          <a:prstGeom prst="rect">
            <a:avLst/>
          </a:prstGeom>
        </p:spPr>
        <p:txBody>
          <a:bodyPr>
            <a:noAutofit/>
          </a:bodyPr>
          <a:lstStyle>
            <a:lvl1pPr marL="0" indent="0" algn="l">
              <a:lnSpc>
                <a:spcPts val="3000"/>
              </a:lnSpc>
              <a:buNone/>
              <a:defRPr sz="1800" b="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
        <p:nvSpPr>
          <p:cNvPr id="8" name="Content Placeholder 7"/>
          <p:cNvSpPr>
            <a:spLocks noGrp="1"/>
          </p:cNvSpPr>
          <p:nvPr>
            <p:ph sz="quarter" idx="10"/>
          </p:nvPr>
        </p:nvSpPr>
        <p:spPr>
          <a:xfrm>
            <a:off x="344487" y="1429789"/>
            <a:ext cx="4021137" cy="2991776"/>
          </a:xfrm>
        </p:spPr>
        <p:txBody>
          <a:bodyPr>
            <a:noAutofit/>
          </a:bodyPr>
          <a:lstStyle>
            <a:lvl1pPr marL="0" inden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4762767" y="1429789"/>
            <a:ext cx="4023360" cy="2990088"/>
          </a:xfrm>
        </p:spPr>
        <p:txBody>
          <a:bodyPr>
            <a:noAutofit/>
          </a:bodyPr>
          <a:lstStyle>
            <a:lvl1pPr marL="0" inden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3263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EW 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p:cNvGraphicFramePr>
            <a:graphicFrameLocks noChangeAspect="1"/>
          </p:cNvGraphicFramePr>
          <p:nvPr userDrawn="1">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72" name="think-cell Slide" r:id="rId4" imgW="6350000" imgH="6350000" progId="TCLayout.ActiveDocument.1">
                  <p:embed/>
                </p:oleObj>
              </mc:Choice>
              <mc:Fallback>
                <p:oleObj name="think-cell Slide" r:id="rId4" imgW="6350000" imgH="6350000" progId="TCLayout.ActiveDocument.1">
                  <p:embed/>
                  <p:pic>
                    <p:nvPicPr>
                      <p:cNvPr id="0"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6"/>
          <p:cNvSpPr>
            <a:spLocks noGrp="1"/>
          </p:cNvSpPr>
          <p:nvPr>
            <p:ph type="title"/>
          </p:nvPr>
        </p:nvSpPr>
        <p:spPr bwMode="black">
          <a:xfrm>
            <a:off x="331470" y="235064"/>
            <a:ext cx="8117206" cy="430887"/>
          </a:xfrm>
        </p:spPr>
        <p:txBody>
          <a:bodyPr>
            <a:noAutofit/>
          </a:bodyPr>
          <a:lstStyle>
            <a:lvl1pPr>
              <a:defRPr b="1" i="0">
                <a:solidFill>
                  <a:srgbClr val="000000"/>
                </a:solidFill>
                <a:latin typeface="HP Simplified" pitchFamily="34" charset="0"/>
                <a:cs typeface="HP Simplified" pitchFamily="34" charset="0"/>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850789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152400" y="735808"/>
            <a:ext cx="4343400" cy="3833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735808"/>
            <a:ext cx="4343400" cy="3833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2973820185"/>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Line, Subtitle and Content">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472017" y="911314"/>
            <a:ext cx="8229601" cy="294965"/>
          </a:xfrm>
          <a:prstGeom prst="rect">
            <a:avLst/>
          </a:prstGeom>
        </p:spPr>
        <p:txBody>
          <a:bodyPr>
            <a:noAutofit/>
          </a:bodyPr>
          <a:lstStyle>
            <a:lvl1pPr marL="0" indent="0">
              <a:lnSpc>
                <a:spcPct val="100000"/>
              </a:lnSpc>
              <a:buNone/>
              <a:defRPr lang="en-US" sz="2200" b="1" kern="1200" dirty="0" smtClean="0">
                <a:solidFill>
                  <a:srgbClr val="00314D"/>
                </a:solidFill>
                <a:latin typeface="+mn-lt"/>
                <a:ea typeface="+mn-ea"/>
                <a:cs typeface="+mn-cs"/>
              </a:defRPr>
            </a:lvl1pPr>
            <a:lvl2pPr>
              <a:defRPr lang="en-US" sz="2000" kern="1200" dirty="0" smtClean="0">
                <a:solidFill>
                  <a:srgbClr val="FFFFFF"/>
                </a:solidFill>
                <a:latin typeface="Futura Bk" pitchFamily="34" charset="0"/>
                <a:ea typeface="+mn-ea"/>
                <a:cs typeface="+mn-cs"/>
              </a:defRPr>
            </a:lvl2pPr>
            <a:lvl3pPr>
              <a:defRPr lang="en-US" sz="2000" kern="1200" dirty="0" smtClean="0">
                <a:solidFill>
                  <a:srgbClr val="FFFFFF"/>
                </a:solidFill>
                <a:latin typeface="Futura Bk" pitchFamily="34" charset="0"/>
                <a:ea typeface="+mn-ea"/>
                <a:cs typeface="+mn-cs"/>
              </a:defRPr>
            </a:lvl3pPr>
            <a:lvl4pPr>
              <a:defRPr lang="en-US" sz="2000" kern="1200" dirty="0" smtClean="0">
                <a:solidFill>
                  <a:srgbClr val="FFFFFF"/>
                </a:solidFill>
                <a:latin typeface="Futura Bk" pitchFamily="34" charset="0"/>
                <a:ea typeface="+mn-ea"/>
                <a:cs typeface="+mn-cs"/>
              </a:defRPr>
            </a:lvl4pPr>
            <a:lvl5pPr>
              <a:defRPr lang="en-US" sz="2000" kern="1200" dirty="0" smtClean="0">
                <a:solidFill>
                  <a:srgbClr val="FFFFFF"/>
                </a:solidFill>
                <a:latin typeface="Futura Bk" pitchFamily="34" charset="0"/>
                <a:ea typeface="+mn-ea"/>
                <a:cs typeface="+mn-cs"/>
              </a:defRPr>
            </a:lvl5pPr>
          </a:lstStyle>
          <a:p>
            <a:pPr lvl="0"/>
            <a:r>
              <a:rPr lang="en-US" dirty="0" smtClean="0"/>
              <a:t>Click to edit Master text styles</a:t>
            </a:r>
          </a:p>
        </p:txBody>
      </p:sp>
      <p:sp>
        <p:nvSpPr>
          <p:cNvPr id="8" name="Content Placeholder 12"/>
          <p:cNvSpPr>
            <a:spLocks noGrp="1"/>
          </p:cNvSpPr>
          <p:nvPr>
            <p:ph sz="quarter" idx="18"/>
          </p:nvPr>
        </p:nvSpPr>
        <p:spPr>
          <a:xfrm>
            <a:off x="472017" y="1325420"/>
            <a:ext cx="8229601" cy="3034915"/>
          </a:xfrm>
        </p:spPr>
        <p:txBody>
          <a:bodyPr/>
          <a:lstStyle>
            <a:lvl1pPr>
              <a:buSzPct val="80000"/>
              <a:buFont typeface="Arial" pitchFamily="34" charset="0"/>
              <a:buChar char="•"/>
              <a:defRPr sz="2000">
                <a:solidFill>
                  <a:srgbClr val="00314D"/>
                </a:solidFill>
              </a:defRPr>
            </a:lvl1pPr>
            <a:lvl2pPr>
              <a:buSzPct val="80000"/>
              <a:buFont typeface="Futura Bk" pitchFamily="34" charset="0"/>
              <a:buChar char="–"/>
              <a:defRPr sz="1600">
                <a:solidFill>
                  <a:schemeClr val="bg2">
                    <a:lumMod val="50000"/>
                  </a:schemeClr>
                </a:solidFill>
              </a:defRPr>
            </a:lvl2pPr>
            <a:lvl3pPr>
              <a:buSzPct val="80000"/>
              <a:buFont typeface="Arial" pitchFamily="34" charset="0"/>
              <a:buChar char="•"/>
              <a:defRPr sz="1200">
                <a:solidFill>
                  <a:schemeClr val="bg2">
                    <a:lumMod val="50000"/>
                  </a:schemeClr>
                </a:solidFill>
              </a:defRPr>
            </a:lvl3pPr>
            <a:lvl4pPr>
              <a:buSzPct val="80000"/>
              <a:buFont typeface="Futura Bk" pitchFamily="34" charset="0"/>
              <a:buChar char="–"/>
              <a:defRPr sz="1200">
                <a:solidFill>
                  <a:schemeClr val="bg2">
                    <a:lumMod val="50000"/>
                  </a:schemeClr>
                </a:solidFill>
              </a:defRPr>
            </a:lvl4pPr>
            <a:lvl5pPr>
              <a:buSzPct val="80000"/>
              <a:buFont typeface="Arial" pitchFamily="34" charset="0"/>
              <a:buChar char="•"/>
              <a:defRPr sz="1200">
                <a:solidFill>
                  <a:schemeClr val="bg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8"/>
          <p:cNvSpPr>
            <a:spLocks noGrp="1"/>
          </p:cNvSpPr>
          <p:nvPr>
            <p:ph type="title"/>
          </p:nvPr>
        </p:nvSpPr>
        <p:spPr>
          <a:xfrm>
            <a:off x="472019" y="103089"/>
            <a:ext cx="8413751" cy="469840"/>
          </a:xfrm>
          <a:prstGeom prst="rect">
            <a:avLst/>
          </a:prstGeom>
        </p:spPr>
        <p:txBody>
          <a:bodyPr>
            <a:noAutofit/>
          </a:bodyPr>
          <a:lstStyle>
            <a:lvl1pPr marL="0" marR="0" indent="0" algn="l" defTabSz="914400" rtl="0" eaLnBrk="1" fontAlgn="auto" latinLnBrk="0" hangingPunct="1">
              <a:lnSpc>
                <a:spcPts val="3300"/>
              </a:lnSpc>
              <a:spcBef>
                <a:spcPct val="0"/>
              </a:spcBef>
              <a:spcAft>
                <a:spcPts val="0"/>
              </a:spcAft>
              <a:buClrTx/>
              <a:buSzTx/>
              <a:buFontTx/>
              <a:buNone/>
              <a:tabLst/>
              <a:defRPr sz="2400" baseline="0">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8474377"/>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32033875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Line Only">
    <p:spTree>
      <p:nvGrpSpPr>
        <p:cNvPr id="1" name=""/>
        <p:cNvGrpSpPr/>
        <p:nvPr/>
      </p:nvGrpSpPr>
      <p:grpSpPr>
        <a:xfrm>
          <a:off x="0" y="0"/>
          <a:ext cx="0" cy="0"/>
          <a:chOff x="0" y="0"/>
          <a:chExt cx="0" cy="0"/>
        </a:xfrm>
      </p:grpSpPr>
      <p:sp>
        <p:nvSpPr>
          <p:cNvPr id="6" name="Title 8"/>
          <p:cNvSpPr>
            <a:spLocks noGrp="1"/>
          </p:cNvSpPr>
          <p:nvPr>
            <p:ph type="title"/>
          </p:nvPr>
        </p:nvSpPr>
        <p:spPr>
          <a:xfrm>
            <a:off x="466730" y="103089"/>
            <a:ext cx="8537576" cy="469840"/>
          </a:xfrm>
          <a:prstGeom prst="rect">
            <a:avLst/>
          </a:prstGeom>
        </p:spPr>
        <p:txBody>
          <a:bodyPr>
            <a:noAutofit/>
          </a:bodyPr>
          <a:lstStyle>
            <a:lvl1pPr marL="0" marR="0" indent="0" algn="l" defTabSz="914400" rtl="0" eaLnBrk="1" fontAlgn="auto" latinLnBrk="0" hangingPunct="1">
              <a:lnSpc>
                <a:spcPts val="3300"/>
              </a:lnSpc>
              <a:spcBef>
                <a:spcPct val="0"/>
              </a:spcBef>
              <a:spcAft>
                <a:spcPts val="0"/>
              </a:spcAft>
              <a:buClrTx/>
              <a:buSzTx/>
              <a:buFontTx/>
              <a:buNone/>
              <a:tabLst/>
              <a:defRPr sz="2400" baseline="0">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693304844"/>
      </p:ext>
    </p:extLst>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67595"/>
            <a:ext cx="7772400" cy="433871"/>
          </a:xfrm>
        </p:spPr>
        <p:txBody>
          <a:bodyPr>
            <a:noAutofit/>
          </a:bodyPr>
          <a:lstStyle>
            <a:lvl1pPr algn="l">
              <a:defRPr sz="3200">
                <a:solidFill>
                  <a:schemeClr val="bg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47464" y="1653648"/>
            <a:ext cx="6400800" cy="1314450"/>
          </a:xfrm>
        </p:spPr>
        <p:txBody>
          <a:bodyPr/>
          <a:lstStyle>
            <a:lvl1pPr marL="0" indent="0" algn="l">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grpSp>
        <p:nvGrpSpPr>
          <p:cNvPr id="7" name="组合 6"/>
          <p:cNvGrpSpPr/>
          <p:nvPr userDrawn="1"/>
        </p:nvGrpSpPr>
        <p:grpSpPr>
          <a:xfrm>
            <a:off x="210925" y="4847780"/>
            <a:ext cx="4067880" cy="216024"/>
            <a:chOff x="64" y="5823182"/>
            <a:chExt cx="4067880" cy="288032"/>
          </a:xfrm>
        </p:grpSpPr>
        <p:sp>
          <p:nvSpPr>
            <p:cNvPr id="8" name="矩形 7"/>
            <p:cNvSpPr/>
            <p:nvPr/>
          </p:nvSpPr>
          <p:spPr>
            <a:xfrm>
              <a:off x="64" y="5823182"/>
              <a:ext cx="2411696"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世界</a:t>
              </a:r>
              <a:r>
                <a:rPr lang="en-US" altLang="zh-CN" sz="1400" b="1" dirty="0" smtClean="0">
                  <a:solidFill>
                    <a:prstClr val="white"/>
                  </a:solidFill>
                  <a:latin typeface="微软雅黑" pitchFamily="34" charset="-122"/>
                </a:rPr>
                <a:t>500</a:t>
              </a:r>
              <a:r>
                <a:rPr lang="zh-CN" altLang="en-US" sz="1400" b="1" dirty="0" smtClean="0">
                  <a:solidFill>
                    <a:prstClr val="white"/>
                  </a:solidFill>
                  <a:latin typeface="微软雅黑" pitchFamily="34" charset="-122"/>
                </a:rPr>
                <a:t>强研究中心</a:t>
              </a:r>
              <a:endParaRPr lang="zh-CN" altLang="en-US" sz="1400" b="1" dirty="0">
                <a:solidFill>
                  <a:prstClr val="white"/>
                </a:solidFill>
                <a:latin typeface="微软雅黑" pitchFamily="34" charset="-122"/>
              </a:endParaRPr>
            </a:p>
          </p:txBody>
        </p:sp>
        <p:sp>
          <p:nvSpPr>
            <p:cNvPr id="9" name="矩形 8"/>
            <p:cNvSpPr/>
            <p:nvPr/>
          </p:nvSpPr>
          <p:spPr>
            <a:xfrm>
              <a:off x="2483944" y="5823182"/>
              <a:ext cx="1584000" cy="288032"/>
            </a:xfrm>
            <a:prstGeom prst="rect">
              <a:avLst/>
            </a:prstGeom>
            <a:solidFill>
              <a:srgbClr val="FFC00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en-US" altLang="zh-CN" sz="1200" b="1" dirty="0" smtClean="0">
                  <a:solidFill>
                    <a:prstClr val="white"/>
                  </a:solidFill>
                  <a:latin typeface="微软雅黑" pitchFamily="34" charset="-122"/>
                </a:rPr>
                <a:t>zhao-biao.com</a:t>
              </a:r>
              <a:endParaRPr lang="zh-CN" altLang="en-US" sz="1200" b="1" dirty="0">
                <a:solidFill>
                  <a:prstClr val="white"/>
                </a:solidFill>
                <a:latin typeface="微软雅黑" pitchFamily="34" charset="-122"/>
              </a:endParaRPr>
            </a:p>
          </p:txBody>
        </p:sp>
      </p:grpSp>
      <p:sp>
        <p:nvSpPr>
          <p:cNvPr id="11" name="矩形 10"/>
          <p:cNvSpPr/>
          <p:nvPr/>
        </p:nvSpPr>
        <p:spPr>
          <a:xfrm>
            <a:off x="4350877" y="4857635"/>
            <a:ext cx="4499928" cy="216024"/>
          </a:xfrm>
          <a:prstGeom prst="rect">
            <a:avLst/>
          </a:prstGeom>
          <a:solidFill>
            <a:srgbClr val="00B050"/>
          </a:solidFill>
          <a:ln w="12700">
            <a:noFill/>
          </a:ln>
        </p:spPr>
        <p:style>
          <a:lnRef idx="1">
            <a:schemeClr val="accent1"/>
          </a:lnRef>
          <a:fillRef idx="0">
            <a:schemeClr val="accent1"/>
          </a:fillRef>
          <a:effectRef idx="0">
            <a:schemeClr val="accent1"/>
          </a:effectRef>
          <a:fontRef idx="minor">
            <a:schemeClr val="tx1"/>
          </a:fontRef>
        </p:style>
        <p:txBody>
          <a:bodyPr tIns="91440" bIns="91440" rtlCol="0" anchor="ctr"/>
          <a:lstStyle/>
          <a:p>
            <a:pPr algn="ctr" defTabSz="914400"/>
            <a:r>
              <a:rPr lang="zh-CN" altLang="en-US" sz="1400" b="1" dirty="0" smtClean="0">
                <a:solidFill>
                  <a:prstClr val="white"/>
                </a:solidFill>
                <a:latin typeface="微软雅黑" pitchFamily="34" charset="-122"/>
              </a:rPr>
              <a:t>找表网：专注于海外</a:t>
            </a:r>
            <a:r>
              <a:rPr lang="zh-CN" altLang="en-US" sz="1400" b="1" dirty="0">
                <a:solidFill>
                  <a:prstClr val="white"/>
                </a:solidFill>
                <a:latin typeface="微软雅黑" pitchFamily="34" charset="-122"/>
              </a:rPr>
              <a:t>知名</a:t>
            </a:r>
            <a:r>
              <a:rPr lang="zh-CN" altLang="en-US" sz="1400" b="1" dirty="0" smtClean="0">
                <a:solidFill>
                  <a:prstClr val="white"/>
                </a:solidFill>
                <a:latin typeface="微软雅黑" pitchFamily="34" charset="-122"/>
              </a:rPr>
              <a:t>上市公司公开资料研究</a:t>
            </a:r>
            <a:endParaRPr lang="zh-CN" altLang="en-US" sz="1400" b="1" dirty="0">
              <a:solidFill>
                <a:prstClr val="white"/>
              </a:solidFill>
              <a:latin typeface="微软雅黑" pitchFamily="34" charset="-122"/>
            </a:endParaRPr>
          </a:p>
        </p:txBody>
      </p:sp>
      <p:cxnSp>
        <p:nvCxnSpPr>
          <p:cNvPr id="14" name="直接连接符 13"/>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0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167753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17014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1_淘宝封面样式">
    <p:bg>
      <p:bgPr>
        <a:solidFill>
          <a:srgbClr val="0070C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1113588"/>
            <a:ext cx="7772400" cy="1021556"/>
          </a:xfrm>
        </p:spPr>
        <p:txBody>
          <a:bodyPr anchor="b"/>
          <a:lstStyle>
            <a:lvl1pPr algn="l">
              <a:defRPr sz="4000" b="1" cap="all">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202694"/>
            <a:ext cx="7772400" cy="1125140"/>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cxnSp>
        <p:nvCxnSpPr>
          <p:cNvPr id="7" name="直接连接符 6"/>
          <p:cNvCxnSpPr/>
          <p:nvPr userDrawn="1"/>
        </p:nvCxnSpPr>
        <p:spPr>
          <a:xfrm>
            <a:off x="431632" y="681540"/>
            <a:ext cx="831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83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228181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433651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053624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42743035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869202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2012 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HP Simplifi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1588485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156674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3582855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buClr>
                <a:srgbClr val="1F497D"/>
              </a:buClr>
            </a:pPr>
            <a:fld id="{532A548F-CF34-4B50-B370-B3732F5B80E4}" type="datetimeFigureOut">
              <a:rPr lang="zh-CN" altLang="en-US" smtClean="0">
                <a:solidFill>
                  <a:prstClr val="black">
                    <a:tint val="75000"/>
                  </a:prstClr>
                </a:solidFill>
              </a:rPr>
              <a:pPr>
                <a:buClr>
                  <a:srgbClr val="1F497D"/>
                </a:buClr>
              </a:pPr>
              <a:t>2018/1/5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buClr>
                <a:srgbClr val="1F497D"/>
              </a:buCl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buClr>
                <a:srgbClr val="1F497D"/>
              </a:buClr>
            </a:pPr>
            <a:fld id="{E6F7F160-E61C-4897-94C3-BDF1D09C6643}" type="slidenum">
              <a:rPr lang="zh-CN" altLang="en-US" smtClean="0">
                <a:solidFill>
                  <a:prstClr val="black">
                    <a:tint val="75000"/>
                  </a:prstClr>
                </a:solidFill>
              </a:rPr>
              <a:pPr>
                <a:buClr>
                  <a:srgbClr val="1F497D"/>
                </a:buClr>
              </a:pPr>
              <a:t>‹#›</a:t>
            </a:fld>
            <a:endParaRPr lang="zh-CN" altLang="en-US">
              <a:solidFill>
                <a:prstClr val="black">
                  <a:tint val="75000"/>
                </a:prstClr>
              </a:solidFill>
            </a:endParaRPr>
          </a:p>
        </p:txBody>
      </p:sp>
    </p:spTree>
    <p:extLst>
      <p:ext uri="{BB962C8B-B14F-4D97-AF65-F5344CB8AC3E}">
        <p14:creationId xmlns:p14="http://schemas.microsoft.com/office/powerpoint/2010/main" val="2592971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E5E8E8"/>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accent6"/>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8117904" cy="3219768"/>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62141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accent6"/>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9709994"/>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accent6"/>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69863" indent="-169863">
              <a:defRPr sz="1400" b="0">
                <a:solidFill>
                  <a:schemeClr val="tx1"/>
                </a:solidFill>
              </a:defRPr>
            </a:lvl1pPr>
            <a:lvl2pPr>
              <a:defRPr>
                <a:solidFill>
                  <a:srgbClr val="000000"/>
                </a:solidFill>
              </a:defRPr>
            </a:lvl2pPr>
            <a:lvl3pPr algn="just">
              <a:lnSpc>
                <a:spcPct val="100000"/>
              </a:lnSpc>
              <a:spcAft>
                <a:spcPts val="40"/>
              </a:spcAft>
              <a:defRPr lang="en-US" sz="1400" b="0" i="0" kern="1200" dirty="0" smtClean="0">
                <a:solidFill>
                  <a:srgbClr val="000000"/>
                </a:solidFill>
                <a:latin typeface="HP Simplified" pitchFamily="34" charset="0"/>
                <a:ea typeface="+mn-ea"/>
                <a:cs typeface="HP Simplified" pitchFamily="34" charset="0"/>
              </a:defRPr>
            </a:lvl3pPr>
            <a:lvl4pPr algn="just">
              <a:lnSpc>
                <a:spcPct val="100000"/>
              </a:lnSpc>
              <a:spcAft>
                <a:spcPts val="40"/>
              </a:spcAft>
              <a:defRPr>
                <a:solidFill>
                  <a:srgbClr val="000000"/>
                </a:solidFill>
              </a:defRPr>
            </a:lvl4pPr>
            <a:lvl5pPr>
              <a:lnSpc>
                <a:spcPct val="100000"/>
              </a:lnSpc>
              <a:spcAft>
                <a:spcPts val="40"/>
              </a:spcAft>
              <a:defRPr>
                <a:solidFill>
                  <a:srgbClr val="000000"/>
                </a:solidFill>
              </a:defRPr>
            </a:lvl5pPr>
            <a:lvl6pPr marL="690563" indent="-233363">
              <a:lnSpc>
                <a:spcPct val="100000"/>
              </a:lnSpc>
              <a:spcAft>
                <a:spcPts val="40"/>
              </a:spcAft>
              <a:buFont typeface="HP Simplified" pitchFamily="34" charset="0"/>
              <a:buChar char="-"/>
              <a:defRPr sz="1400"/>
            </a:lvl6pPr>
            <a:lvl7pPr marL="914400" indent="-223838">
              <a:lnSpc>
                <a:spcPct val="100000"/>
              </a:lnSpc>
              <a:spcAft>
                <a:spcPts val="40"/>
              </a:spcAft>
              <a:defRPr sz="1400"/>
            </a:lvl7pPr>
          </a:lstStyle>
          <a:p>
            <a:pPr marL="169863" lvl="2" indent="-169863" algn="l" defTabSz="457200" rtl="0" eaLnBrk="1" latinLnBrk="0" hangingPunct="1">
              <a:lnSpc>
                <a:spcPct val="100000"/>
              </a:lnSpc>
              <a:spcBef>
                <a:spcPts val="0"/>
              </a:spcBef>
              <a:spcAft>
                <a:spcPts val="400"/>
              </a:spcAft>
              <a:buFont typeface="Arial"/>
              <a:buChar char="•"/>
            </a:pPr>
            <a:r>
              <a:rPr lang="en-US" dirty="0" smtClean="0"/>
              <a:t>Click to edit Master text styles</a:t>
            </a:r>
          </a:p>
          <a:p>
            <a:pPr lvl="3"/>
            <a:r>
              <a:rPr lang="en-US" dirty="0" smtClean="0"/>
              <a:t>Second level</a:t>
            </a:r>
          </a:p>
          <a:p>
            <a:pPr lvl="4"/>
            <a:r>
              <a:rPr lang="en-US" dirty="0" smtClean="0"/>
              <a:t>Third level</a:t>
            </a:r>
          </a:p>
          <a:p>
            <a:pPr lvl="5"/>
            <a:r>
              <a:rPr lang="en-US" dirty="0" smtClean="0"/>
              <a:t>Fourth level</a:t>
            </a:r>
          </a:p>
          <a:p>
            <a:pPr lvl="6"/>
            <a:r>
              <a:rPr lang="en-US" dirty="0" smtClean="0"/>
              <a:t>Fifth level</a:t>
            </a:r>
            <a:endParaRPr lang="en-US" dirty="0"/>
          </a:p>
        </p:txBody>
      </p:sp>
    </p:spTree>
    <p:extLst>
      <p:ext uri="{BB962C8B-B14F-4D97-AF65-F5344CB8AC3E}">
        <p14:creationId xmlns:p14="http://schemas.microsoft.com/office/powerpoint/2010/main" val="533373286"/>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1"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8613"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7"/>
          </p:nvPr>
        </p:nvSpPr>
        <p:spPr>
          <a:xfrm>
            <a:off x="4568825" y="1185864"/>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2847057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6047"/>
            <a:ext cx="3878263" cy="3222441"/>
          </a:xfrm>
        </p:spPr>
        <p:txBody>
          <a:bodyPr anchor="ctr"/>
          <a:lstStyle>
            <a:lvl1pPr algn="ctr">
              <a:defRPr b="0">
                <a:solidFill>
                  <a:schemeClr val="tx1"/>
                </a:solidFill>
              </a:defRPr>
            </a:lvl1pPr>
          </a:lstStyle>
          <a:p>
            <a:endParaRPr lang="en-US" dirty="0"/>
          </a:p>
        </p:txBody>
      </p:sp>
      <p:sp>
        <p:nvSpPr>
          <p:cNvPr id="7" name="Title 6"/>
          <p:cNvSpPr>
            <a:spLocks noGrp="1"/>
          </p:cNvSpPr>
          <p:nvPr>
            <p:ph type="title" hasCustomPrompt="1"/>
          </p:nvPr>
        </p:nvSpPr>
        <p:spPr bwMode="black">
          <a:xfrm>
            <a:off x="331469"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ubtitle 2"/>
          <p:cNvSpPr>
            <a:spLocks noGrp="1"/>
          </p:cNvSpPr>
          <p:nvPr>
            <p:ph type="subTitle" idx="1" hasCustomPrompt="1"/>
          </p:nvPr>
        </p:nvSpPr>
        <p:spPr bwMode="black">
          <a:xfrm>
            <a:off x="331471"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6505198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5E8E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accent4"/>
                </a:solidFill>
                <a:latin typeface="HP Simplified"/>
                <a:cs typeface="HP Simplified"/>
              </a:rPr>
              <a:t>© Copyright 2012 Hewlett-Packard Development Company, L.P. </a:t>
            </a:r>
            <a:r>
              <a:rPr lang="en-US" sz="700" b="0" i="0" baseline="0" dirty="0" smtClean="0">
                <a:solidFill>
                  <a:schemeClr val="accent4"/>
                </a:solidFill>
                <a:latin typeface="HP Simplified"/>
                <a:cs typeface="HP Simplified"/>
              </a:rPr>
              <a:t> </a:t>
            </a:r>
            <a:r>
              <a:rPr lang="en-US" sz="700" b="0" i="0" dirty="0" smtClean="0">
                <a:solidFill>
                  <a:schemeClr val="accent4"/>
                </a:solidFill>
                <a:latin typeface="HP Simplified"/>
                <a:cs typeface="HP Simplified"/>
              </a:rPr>
              <a:t>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700" b="0" i="0" kern="1200" smtClean="0">
                <a:solidFill>
                  <a:schemeClr val="accent4"/>
                </a:solidFill>
                <a:latin typeface="HP Simplified"/>
                <a:ea typeface="+mn-ea"/>
                <a:cs typeface="HP Simplified"/>
              </a:rPr>
              <a:pPr marL="0" algn="l" defTabSz="914400" rtl="0" eaLnBrk="1" latinLnBrk="0" hangingPunct="1"/>
              <a:t>‹#›</a:t>
            </a:fld>
            <a:endParaRPr lang="en-US" sz="700" b="0" i="0" kern="1200" dirty="0" smtClean="0">
              <a:solidFill>
                <a:schemeClr val="accent4"/>
              </a:solidFill>
              <a:latin typeface="HP Simplified"/>
              <a:ea typeface="+mn-ea"/>
              <a:cs typeface="HP Simplified"/>
            </a:endParaRPr>
          </a:p>
        </p:txBody>
      </p:sp>
      <p:pic>
        <p:nvPicPr>
          <p:cNvPr id="4" name="Picture 3" descr="HP_Blue_RGB_150_SM.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Arial"/>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Lucida Grande"/>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Arial"/>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42155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735546"/>
            <a:ext cx="8229600" cy="40504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865989"/>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32A548F-CF34-4B50-B370-B3732F5B80E4}" type="datetimeFigureOut">
              <a:rPr lang="zh-CN" altLang="en-US" smtClean="0">
                <a:solidFill>
                  <a:prstClr val="black">
                    <a:tint val="75000"/>
                  </a:prstClr>
                </a:solidFill>
                <a:cs typeface="Arial" charset="0"/>
              </a:rPr>
              <a:pPr defTabSz="914400"/>
              <a:t>2018/1/5</a:t>
            </a:fld>
            <a:endParaRPr lang="zh-CN" altLang="en-US">
              <a:solidFill>
                <a:prstClr val="black">
                  <a:tint val="75000"/>
                </a:prstClr>
              </a:solidFill>
              <a:cs typeface="Arial" charset="0"/>
            </a:endParaRPr>
          </a:p>
        </p:txBody>
      </p:sp>
      <p:sp>
        <p:nvSpPr>
          <p:cNvPr id="5" name="页脚占位符 4"/>
          <p:cNvSpPr>
            <a:spLocks noGrp="1"/>
          </p:cNvSpPr>
          <p:nvPr>
            <p:ph type="ftr" sz="quarter" idx="3"/>
          </p:nvPr>
        </p:nvSpPr>
        <p:spPr>
          <a:xfrm>
            <a:off x="3124200" y="4865989"/>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cs typeface="Arial" charset="0"/>
            </a:endParaRPr>
          </a:p>
        </p:txBody>
      </p:sp>
      <p:sp>
        <p:nvSpPr>
          <p:cNvPr id="6" name="灯片编号占位符 5"/>
          <p:cNvSpPr>
            <a:spLocks noGrp="1"/>
          </p:cNvSpPr>
          <p:nvPr>
            <p:ph type="sldNum" sz="quarter" idx="4"/>
          </p:nvPr>
        </p:nvSpPr>
        <p:spPr>
          <a:xfrm>
            <a:off x="6553200" y="4865989"/>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6F7F160-E61C-4897-94C3-BDF1D09C6643}" type="slidenum">
              <a:rPr lang="zh-CN" altLang="en-US" smtClean="0">
                <a:solidFill>
                  <a:prstClr val="black">
                    <a:tint val="75000"/>
                  </a:prstClr>
                </a:solidFill>
                <a:cs typeface="Arial" charset="0"/>
              </a:rPr>
              <a:pPr defTabSz="914400"/>
              <a:t>‹#›</a:t>
            </a:fld>
            <a:endParaRPr lang="zh-CN" altLang="en-US">
              <a:solidFill>
                <a:prstClr val="black">
                  <a:tint val="75000"/>
                </a:prstClr>
              </a:solidFill>
              <a:cs typeface="Arial" charset="0"/>
            </a:endParaRPr>
          </a:p>
        </p:txBody>
      </p:sp>
      <p:cxnSp>
        <p:nvCxnSpPr>
          <p:cNvPr id="7" name="直接连接符 6"/>
          <p:cNvCxnSpPr/>
          <p:nvPr userDrawn="1"/>
        </p:nvCxnSpPr>
        <p:spPr>
          <a:xfrm>
            <a:off x="431632" y="681540"/>
            <a:ext cx="831683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74259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spcBef>
          <a:spcPct val="0"/>
        </a:spcBef>
        <a:buNone/>
        <a:defRPr sz="2400" b="1" kern="1200">
          <a:solidFill>
            <a:schemeClr val="tx1">
              <a:lumMod val="65000"/>
              <a:lumOff val="35000"/>
            </a:schemeClr>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6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12.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37.png"/><Relationship Id="rId5" Type="http://schemas.openxmlformats.org/officeDocument/2006/relationships/image" Target="../media/image10.png"/><Relationship Id="rId15" Type="http://schemas.openxmlformats.org/officeDocument/2006/relationships/image" Target="../media/image41.png"/><Relationship Id="rId10"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36.pn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9.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www.autonomy.com/"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valle.taobao.com/"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dirty="0" smtClean="0"/>
              <a:t>Rafiq Mohammadi, General Manager, Promote</a:t>
            </a:r>
          </a:p>
        </p:txBody>
      </p:sp>
    </p:spTree>
    <p:extLst>
      <p:ext uri="{BB962C8B-B14F-4D97-AF65-F5344CB8AC3E}">
        <p14:creationId xmlns:p14="http://schemas.microsoft.com/office/powerpoint/2010/main" val="2633726952"/>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slide-10-paper-piles"/>
          <p:cNvPicPr>
            <a:picLocks noChangeAspect="1" noChangeArrowheads="1"/>
          </p:cNvPicPr>
          <p:nvPr/>
        </p:nvPicPr>
        <p:blipFill>
          <a:blip r:embed="rId3"/>
          <a:srcRect/>
          <a:stretch>
            <a:fillRect/>
          </a:stretch>
        </p:blipFill>
        <p:spPr bwMode="auto">
          <a:xfrm>
            <a:off x="0" y="0"/>
            <a:ext cx="9144000" cy="5143500"/>
          </a:xfrm>
          <a:prstGeom prst="rect">
            <a:avLst/>
          </a:prstGeom>
          <a:noFill/>
          <a:ln w="9525">
            <a:noFill/>
            <a:miter lim="800000"/>
            <a:headEnd/>
            <a:tailEnd/>
          </a:ln>
        </p:spPr>
      </p:pic>
      <p:sp>
        <p:nvSpPr>
          <p:cNvPr id="31747" name="Text Box 3"/>
          <p:cNvSpPr txBox="1">
            <a:spLocks noChangeArrowheads="1"/>
          </p:cNvSpPr>
          <p:nvPr/>
        </p:nvSpPr>
        <p:spPr bwMode="auto">
          <a:xfrm>
            <a:off x="915714" y="921640"/>
            <a:ext cx="1921424" cy="646331"/>
          </a:xfrm>
          <a:prstGeom prst="rect">
            <a:avLst/>
          </a:prstGeom>
          <a:noFill/>
          <a:ln w="9525">
            <a:noFill/>
            <a:miter lim="800000"/>
            <a:headEnd/>
            <a:tailEnd/>
          </a:ln>
        </p:spPr>
        <p:txBody>
          <a:bodyPr wrap="none">
            <a:spAutoFit/>
          </a:bodyPr>
          <a:lstStyle/>
          <a:p>
            <a:pPr algn="ctr"/>
            <a:r>
              <a:rPr lang="en-GB" b="1" dirty="0"/>
              <a:t>O</a:t>
            </a:r>
            <a:r>
              <a:rPr lang="en-GB" b="1" dirty="0" smtClean="0"/>
              <a:t>ff </a:t>
            </a:r>
            <a:r>
              <a:rPr lang="en-GB" b="1" dirty="0"/>
              <a:t>balance sheet</a:t>
            </a:r>
          </a:p>
          <a:p>
            <a:pPr algn="ctr"/>
            <a:r>
              <a:rPr lang="en-GB" b="1" dirty="0"/>
              <a:t>transactions</a:t>
            </a:r>
            <a:endParaRPr lang="en-US" b="1" dirty="0"/>
          </a:p>
        </p:txBody>
      </p:sp>
      <p:sp>
        <p:nvSpPr>
          <p:cNvPr id="31748" name="Text Box 4"/>
          <p:cNvSpPr txBox="1">
            <a:spLocks noChangeArrowheads="1"/>
          </p:cNvSpPr>
          <p:nvPr/>
        </p:nvSpPr>
        <p:spPr bwMode="auto">
          <a:xfrm>
            <a:off x="2743200" y="593220"/>
            <a:ext cx="1329467" cy="369332"/>
          </a:xfrm>
          <a:prstGeom prst="rect">
            <a:avLst/>
          </a:prstGeom>
          <a:noFill/>
          <a:ln w="9525">
            <a:noFill/>
            <a:miter lim="800000"/>
            <a:headEnd/>
            <a:tailEnd/>
          </a:ln>
        </p:spPr>
        <p:txBody>
          <a:bodyPr wrap="none">
            <a:spAutoFit/>
          </a:bodyPr>
          <a:lstStyle/>
          <a:p>
            <a:r>
              <a:rPr lang="en-GB" b="1" dirty="0"/>
              <a:t>S</a:t>
            </a:r>
            <a:r>
              <a:rPr lang="en-GB" b="1" dirty="0" smtClean="0"/>
              <a:t>ide </a:t>
            </a:r>
            <a:r>
              <a:rPr lang="en-GB" b="1" dirty="0"/>
              <a:t>letters</a:t>
            </a:r>
            <a:endParaRPr lang="en-US" b="1" dirty="0"/>
          </a:p>
        </p:txBody>
      </p:sp>
      <p:sp>
        <p:nvSpPr>
          <p:cNvPr id="31749" name="Text Box 5"/>
          <p:cNvSpPr txBox="1">
            <a:spLocks noChangeArrowheads="1"/>
          </p:cNvSpPr>
          <p:nvPr/>
        </p:nvSpPr>
        <p:spPr bwMode="auto">
          <a:xfrm>
            <a:off x="4648200" y="3605287"/>
            <a:ext cx="2940228" cy="369332"/>
          </a:xfrm>
          <a:prstGeom prst="rect">
            <a:avLst/>
          </a:prstGeom>
          <a:noFill/>
          <a:ln w="9525">
            <a:noFill/>
            <a:miter lim="800000"/>
            <a:headEnd/>
            <a:tailEnd/>
          </a:ln>
        </p:spPr>
        <p:txBody>
          <a:bodyPr wrap="none">
            <a:spAutoFit/>
          </a:bodyPr>
          <a:lstStyle/>
          <a:p>
            <a:r>
              <a:rPr lang="en-GB" b="1" dirty="0"/>
              <a:t>P</a:t>
            </a:r>
            <a:r>
              <a:rPr lang="en-GB" b="1" dirty="0" smtClean="0"/>
              <a:t>roduct </a:t>
            </a:r>
            <a:r>
              <a:rPr lang="en-GB" b="1" dirty="0"/>
              <a:t>performance issues</a:t>
            </a:r>
            <a:endParaRPr lang="en-US" b="1" dirty="0"/>
          </a:p>
        </p:txBody>
      </p:sp>
      <p:sp>
        <p:nvSpPr>
          <p:cNvPr id="31750" name="Oval 7"/>
          <p:cNvSpPr>
            <a:spLocks noChangeArrowheads="1"/>
          </p:cNvSpPr>
          <p:nvPr/>
        </p:nvSpPr>
        <p:spPr bwMode="auto">
          <a:xfrm>
            <a:off x="6858000" y="628650"/>
            <a:ext cx="381000" cy="285750"/>
          </a:xfrm>
          <a:prstGeom prst="ellipse">
            <a:avLst/>
          </a:prstGeom>
          <a:gradFill rotWithShape="1">
            <a:gsLst>
              <a:gs pos="0">
                <a:srgbClr val="FFFF00"/>
              </a:gs>
              <a:gs pos="100000">
                <a:srgbClr val="767600"/>
              </a:gs>
            </a:gsLst>
            <a:path path="shape">
              <a:fillToRect l="50000" t="50000" r="50000" b="50000"/>
            </a:path>
          </a:gradFill>
          <a:ln w="9525">
            <a:noFill/>
            <a:round/>
            <a:headEnd/>
            <a:tailEnd/>
          </a:ln>
        </p:spPr>
        <p:txBody>
          <a:bodyPr wrap="none" anchor="ctr"/>
          <a:lstStyle/>
          <a:p>
            <a:endParaRPr lang="en-US">
              <a:solidFill>
                <a:srgbClr val="002060"/>
              </a:solidFill>
            </a:endParaRPr>
          </a:p>
        </p:txBody>
      </p:sp>
      <p:sp>
        <p:nvSpPr>
          <p:cNvPr id="31751" name="Oval 8"/>
          <p:cNvSpPr>
            <a:spLocks noChangeArrowheads="1"/>
          </p:cNvSpPr>
          <p:nvPr/>
        </p:nvSpPr>
        <p:spPr bwMode="auto">
          <a:xfrm>
            <a:off x="7239000" y="1657350"/>
            <a:ext cx="381000" cy="285750"/>
          </a:xfrm>
          <a:prstGeom prst="ellipse">
            <a:avLst/>
          </a:prstGeom>
          <a:gradFill rotWithShape="1">
            <a:gsLst>
              <a:gs pos="0">
                <a:srgbClr val="FFCC00"/>
              </a:gs>
              <a:gs pos="100000">
                <a:srgbClr val="765E00"/>
              </a:gs>
            </a:gsLst>
            <a:path path="shape">
              <a:fillToRect l="50000" t="50000" r="50000" b="50000"/>
            </a:path>
          </a:gradFill>
          <a:ln w="9525">
            <a:noFill/>
            <a:round/>
            <a:headEnd/>
            <a:tailEnd/>
          </a:ln>
        </p:spPr>
        <p:txBody>
          <a:bodyPr wrap="none" anchor="ctr"/>
          <a:lstStyle/>
          <a:p>
            <a:endParaRPr lang="en-US">
              <a:solidFill>
                <a:srgbClr val="002060"/>
              </a:solidFill>
            </a:endParaRPr>
          </a:p>
        </p:txBody>
      </p:sp>
      <p:sp>
        <p:nvSpPr>
          <p:cNvPr id="31752" name="Oval 10"/>
          <p:cNvSpPr>
            <a:spLocks noChangeArrowheads="1"/>
          </p:cNvSpPr>
          <p:nvPr/>
        </p:nvSpPr>
        <p:spPr bwMode="auto">
          <a:xfrm>
            <a:off x="2971800" y="364620"/>
            <a:ext cx="303190" cy="285750"/>
          </a:xfrm>
          <a:prstGeom prst="ellipse">
            <a:avLst/>
          </a:prstGeom>
          <a:gradFill rotWithShape="1">
            <a:gsLst>
              <a:gs pos="0">
                <a:srgbClr val="6DD2FF"/>
              </a:gs>
              <a:gs pos="100000">
                <a:srgbClr val="0096D6"/>
              </a:gs>
            </a:gsLst>
            <a:path path="shape">
              <a:fillToRect l="50000" t="50000" r="50000" b="50000"/>
            </a:path>
          </a:gradFill>
          <a:ln w="9525">
            <a:noFill/>
            <a:round/>
            <a:headEnd/>
            <a:tailEnd/>
          </a:ln>
        </p:spPr>
        <p:txBody>
          <a:bodyPr wrap="none" anchor="ctr"/>
          <a:lstStyle/>
          <a:p>
            <a:endParaRPr lang="en-US">
              <a:solidFill>
                <a:srgbClr val="002060"/>
              </a:solidFill>
            </a:endParaRPr>
          </a:p>
        </p:txBody>
      </p:sp>
      <p:sp>
        <p:nvSpPr>
          <p:cNvPr id="31753" name="Rectangle 14"/>
          <p:cNvSpPr>
            <a:spLocks noChangeArrowheads="1"/>
          </p:cNvSpPr>
          <p:nvPr/>
        </p:nvSpPr>
        <p:spPr bwMode="auto">
          <a:xfrm>
            <a:off x="399160" y="4278743"/>
            <a:ext cx="8839200" cy="457200"/>
          </a:xfrm>
          <a:prstGeom prst="rect">
            <a:avLst/>
          </a:prstGeom>
          <a:noFill/>
          <a:ln w="9525">
            <a:noFill/>
            <a:miter lim="800000"/>
            <a:headEnd/>
            <a:tailEnd/>
          </a:ln>
        </p:spPr>
        <p:txBody>
          <a:bodyPr anchor="ctr"/>
          <a:lstStyle/>
          <a:p>
            <a:r>
              <a:rPr lang="en-GB" sz="2400" b="1" dirty="0">
                <a:solidFill>
                  <a:srgbClr val="0096D6"/>
                </a:solidFill>
              </a:rPr>
              <a:t>Clustering</a:t>
            </a:r>
          </a:p>
          <a:p>
            <a:r>
              <a:rPr lang="en-GB" sz="1600" b="1" dirty="0"/>
              <a:t>AUTOMATICALLY</a:t>
            </a:r>
            <a:r>
              <a:rPr lang="en-GB" sz="1600" dirty="0"/>
              <a:t> partition the data so that similar information is clustered together</a:t>
            </a:r>
            <a:endParaRPr lang="en-GB" sz="2400" dirty="0"/>
          </a:p>
        </p:txBody>
      </p:sp>
      <p:pic>
        <p:nvPicPr>
          <p:cNvPr id="31754" name="Picture 100" descr="2dclust"/>
          <p:cNvPicPr>
            <a:picLocks noChangeAspect="1" noChangeArrowheads="1"/>
          </p:cNvPicPr>
          <p:nvPr/>
        </p:nvPicPr>
        <p:blipFill rotWithShape="1">
          <a:blip r:embed="rId4"/>
          <a:srcRect l="3580" t="6310" r="2600" b="6769"/>
          <a:stretch/>
        </p:blipFill>
        <p:spPr bwMode="auto">
          <a:xfrm>
            <a:off x="6548883" y="1629163"/>
            <a:ext cx="2324636" cy="1738649"/>
          </a:xfrm>
          <a:prstGeom prst="rect">
            <a:avLst/>
          </a:prstGeom>
          <a:noFill/>
          <a:ln w="9525">
            <a:noFill/>
            <a:miter lim="800000"/>
            <a:headEnd/>
            <a:tailEnd/>
          </a:ln>
        </p:spPr>
      </p:pic>
      <p:pic>
        <p:nvPicPr>
          <p:cNvPr id="31755" name="Picture 102"/>
          <p:cNvPicPr>
            <a:picLocks noChangeAspect="1" noChangeArrowheads="1"/>
          </p:cNvPicPr>
          <p:nvPr/>
        </p:nvPicPr>
        <p:blipFill>
          <a:blip r:embed="rId5"/>
          <a:srcRect/>
          <a:stretch>
            <a:fillRect/>
          </a:stretch>
        </p:blipFill>
        <p:spPr bwMode="auto">
          <a:xfrm>
            <a:off x="5348747" y="222249"/>
            <a:ext cx="2228850" cy="1960719"/>
          </a:xfrm>
          <a:prstGeom prst="rect">
            <a:avLst/>
          </a:prstGeom>
          <a:noFill/>
          <a:ln w="9525">
            <a:noFill/>
            <a:miter lim="800000"/>
            <a:headEnd/>
            <a:tailEnd/>
          </a:ln>
          <a:effectLst/>
        </p:spPr>
      </p:pic>
      <p:sp>
        <p:nvSpPr>
          <p:cNvPr id="31756" name="Oval 10"/>
          <p:cNvSpPr>
            <a:spLocks noChangeArrowheads="1"/>
          </p:cNvSpPr>
          <p:nvPr/>
        </p:nvSpPr>
        <p:spPr bwMode="auto">
          <a:xfrm>
            <a:off x="5524500" y="2957513"/>
            <a:ext cx="292100" cy="285750"/>
          </a:xfrm>
          <a:prstGeom prst="ellipse">
            <a:avLst/>
          </a:prstGeom>
          <a:gradFill rotWithShape="1">
            <a:gsLst>
              <a:gs pos="0">
                <a:srgbClr val="6DD2FF"/>
              </a:gs>
              <a:gs pos="100000">
                <a:srgbClr val="0096D6"/>
              </a:gs>
            </a:gsLst>
            <a:path path="shape">
              <a:fillToRect l="50000" t="50000" r="50000" b="50000"/>
            </a:path>
          </a:gradFill>
          <a:ln w="9525">
            <a:noFill/>
            <a:round/>
            <a:headEnd/>
            <a:tailEnd/>
          </a:ln>
        </p:spPr>
        <p:txBody>
          <a:bodyPr wrap="none" anchor="ctr"/>
          <a:lstStyle/>
          <a:p>
            <a:endParaRPr lang="en-US">
              <a:solidFill>
                <a:srgbClr val="002060"/>
              </a:solidFill>
            </a:endParaRPr>
          </a:p>
        </p:txBody>
      </p:sp>
      <p:sp>
        <p:nvSpPr>
          <p:cNvPr id="31757" name="Oval 10"/>
          <p:cNvSpPr>
            <a:spLocks noChangeArrowheads="1"/>
          </p:cNvSpPr>
          <p:nvPr/>
        </p:nvSpPr>
        <p:spPr bwMode="auto">
          <a:xfrm>
            <a:off x="5690668" y="3351732"/>
            <a:ext cx="292100" cy="285750"/>
          </a:xfrm>
          <a:prstGeom prst="ellipse">
            <a:avLst/>
          </a:prstGeom>
          <a:gradFill rotWithShape="1">
            <a:gsLst>
              <a:gs pos="0">
                <a:srgbClr val="6DD2FF"/>
              </a:gs>
              <a:gs pos="100000">
                <a:srgbClr val="0096D6"/>
              </a:gs>
            </a:gsLst>
            <a:path path="shape">
              <a:fillToRect l="50000" t="50000" r="50000" b="50000"/>
            </a:path>
          </a:gradFill>
          <a:ln w="9525">
            <a:noFill/>
            <a:round/>
            <a:headEnd/>
            <a:tailEnd/>
          </a:ln>
        </p:spPr>
        <p:txBody>
          <a:bodyPr wrap="none" anchor="ctr"/>
          <a:lstStyle/>
          <a:p>
            <a:endParaRPr lang="en-US">
              <a:solidFill>
                <a:srgbClr val="002060"/>
              </a:solidFill>
            </a:endParaRPr>
          </a:p>
        </p:txBody>
      </p:sp>
      <p:sp>
        <p:nvSpPr>
          <p:cNvPr id="31758" name="Oval 10"/>
          <p:cNvSpPr>
            <a:spLocks noChangeArrowheads="1"/>
          </p:cNvSpPr>
          <p:nvPr/>
        </p:nvSpPr>
        <p:spPr bwMode="auto">
          <a:xfrm>
            <a:off x="1866900" y="673990"/>
            <a:ext cx="303190" cy="285750"/>
          </a:xfrm>
          <a:prstGeom prst="ellipse">
            <a:avLst/>
          </a:prstGeom>
          <a:gradFill rotWithShape="1">
            <a:gsLst>
              <a:gs pos="0">
                <a:srgbClr val="6DD2FF"/>
              </a:gs>
              <a:gs pos="100000">
                <a:srgbClr val="0096D6"/>
              </a:gs>
            </a:gsLst>
            <a:path path="shape">
              <a:fillToRect l="50000" t="50000" r="50000" b="50000"/>
            </a:path>
          </a:gradFill>
          <a:ln w="9525">
            <a:noFill/>
            <a:round/>
            <a:headEnd/>
            <a:tailEnd/>
          </a:ln>
        </p:spPr>
        <p:txBody>
          <a:bodyPr wrap="none" anchor="ctr"/>
          <a:lstStyle/>
          <a:p>
            <a:endParaRPr lang="en-US">
              <a:solidFill>
                <a:srgbClr val="002060"/>
              </a:solidFill>
            </a:endParaRPr>
          </a:p>
        </p:txBody>
      </p:sp>
      <p:sp>
        <p:nvSpPr>
          <p:cNvPr id="31759" name="Oval 10"/>
          <p:cNvSpPr>
            <a:spLocks noChangeArrowheads="1"/>
          </p:cNvSpPr>
          <p:nvPr/>
        </p:nvSpPr>
        <p:spPr bwMode="auto">
          <a:xfrm>
            <a:off x="1685925" y="1827391"/>
            <a:ext cx="303190" cy="285750"/>
          </a:xfrm>
          <a:prstGeom prst="ellipse">
            <a:avLst/>
          </a:prstGeom>
          <a:gradFill rotWithShape="1">
            <a:gsLst>
              <a:gs pos="0">
                <a:srgbClr val="6DD2FF"/>
              </a:gs>
              <a:gs pos="100000">
                <a:srgbClr val="0096D6"/>
              </a:gs>
            </a:gsLst>
            <a:path path="shape">
              <a:fillToRect l="50000" t="50000" r="50000" b="50000"/>
            </a:path>
          </a:gradFill>
          <a:ln w="9525">
            <a:noFill/>
            <a:round/>
            <a:headEnd/>
            <a:tailEnd/>
          </a:ln>
        </p:spPr>
        <p:txBody>
          <a:bodyPr wrap="none" anchor="ctr"/>
          <a:lstStyle/>
          <a:p>
            <a:endParaRPr lang="en-US">
              <a:solidFill>
                <a:srgbClr val="002060"/>
              </a:solidFill>
            </a:endParaRPr>
          </a:p>
        </p:txBody>
      </p:sp>
    </p:spTree>
    <p:extLst>
      <p:ext uri="{BB962C8B-B14F-4D97-AF65-F5344CB8AC3E}">
        <p14:creationId xmlns:p14="http://schemas.microsoft.com/office/powerpoint/2010/main" val="196085073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p:cNvSpPr>
            <a:spLocks noGrp="1"/>
          </p:cNvSpPr>
          <p:nvPr>
            <p:ph type="subTitle" idx="1"/>
          </p:nvPr>
        </p:nvSpPr>
        <p:spPr/>
        <p:txBody>
          <a:bodyPr/>
          <a:lstStyle/>
          <a:p>
            <a:r>
              <a:rPr lang="en-GB" dirty="0" smtClean="0"/>
              <a:t>Significantly superior to page rank in the enterprise</a:t>
            </a:r>
          </a:p>
          <a:p>
            <a:endParaRPr lang="en-US" dirty="0" smtClean="0"/>
          </a:p>
          <a:p>
            <a:endParaRPr lang="en-US" dirty="0"/>
          </a:p>
        </p:txBody>
      </p:sp>
      <p:sp>
        <p:nvSpPr>
          <p:cNvPr id="32772" name="Rectangle 2"/>
          <p:cNvSpPr>
            <a:spLocks noGrp="1" noChangeArrowheads="1"/>
          </p:cNvSpPr>
          <p:nvPr>
            <p:ph type="title"/>
          </p:nvPr>
        </p:nvSpPr>
        <p:spPr/>
        <p:txBody>
          <a:bodyPr/>
          <a:lstStyle/>
          <a:p>
            <a:r>
              <a:rPr smtClean="0"/>
              <a:t>Automatic Query Guidance</a:t>
            </a:r>
            <a:endParaRPr dirty="0" smtClean="0"/>
          </a:p>
        </p:txBody>
      </p:sp>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4347" y="1847095"/>
            <a:ext cx="4585761" cy="2901394"/>
          </a:xfrm>
          <a:prstGeom prst="rect">
            <a:avLst/>
          </a:prstGeom>
        </p:spPr>
      </p:pic>
      <p:pic>
        <p:nvPicPr>
          <p:cNvPr id="32774" name="Picture 5" descr="another"/>
          <p:cNvPicPr>
            <a:picLocks noChangeAspect="1" noChangeArrowheads="1"/>
          </p:cNvPicPr>
          <p:nvPr/>
        </p:nvPicPr>
        <p:blipFill>
          <a:blip r:embed="rId4"/>
          <a:srcRect/>
          <a:stretch>
            <a:fillRect/>
          </a:stretch>
        </p:blipFill>
        <p:spPr bwMode="auto">
          <a:xfrm>
            <a:off x="5934931" y="1555137"/>
            <a:ext cx="2237494" cy="1503363"/>
          </a:xfrm>
          <a:prstGeom prst="rect">
            <a:avLst/>
          </a:prstGeom>
          <a:noFill/>
          <a:ln w="9525">
            <a:noFill/>
            <a:miter lim="800000"/>
            <a:headEnd/>
            <a:tailEnd/>
          </a:ln>
          <a:effectLst/>
        </p:spPr>
      </p:pic>
      <p:pic>
        <p:nvPicPr>
          <p:cNvPr id="32775" name="Picture 6" descr="another3"/>
          <p:cNvPicPr>
            <a:picLocks noChangeAspect="1" noChangeArrowheads="1"/>
          </p:cNvPicPr>
          <p:nvPr/>
        </p:nvPicPr>
        <p:blipFill>
          <a:blip r:embed="rId5"/>
          <a:srcRect/>
          <a:stretch>
            <a:fillRect/>
          </a:stretch>
        </p:blipFill>
        <p:spPr bwMode="auto">
          <a:xfrm>
            <a:off x="6501075" y="758450"/>
            <a:ext cx="2063962" cy="1546225"/>
          </a:xfrm>
          <a:prstGeom prst="rect">
            <a:avLst/>
          </a:prstGeom>
          <a:noFill/>
          <a:ln w="9525">
            <a:noFill/>
            <a:miter lim="800000"/>
            <a:headEnd/>
            <a:tailEnd/>
          </a:ln>
          <a:effectLst/>
        </p:spPr>
      </p:pic>
      <p:sp>
        <p:nvSpPr>
          <p:cNvPr id="21" name="Text Placeholder 6"/>
          <p:cNvSpPr>
            <a:spLocks noGrp="1"/>
          </p:cNvSpPr>
          <p:nvPr>
            <p:ph sz="quarter" idx="4294967295"/>
          </p:nvPr>
        </p:nvSpPr>
        <p:spPr>
          <a:xfrm>
            <a:off x="328613" y="1188720"/>
            <a:ext cx="3117320" cy="3219769"/>
          </a:xfrm>
          <a:prstGeom prst="rect">
            <a:avLst/>
          </a:prstGeom>
        </p:spPr>
        <p:txBody>
          <a:bodyPr/>
          <a:lstStyle/>
          <a:p>
            <a:pPr lvl="2"/>
            <a:r>
              <a:rPr lang="en-US" dirty="0" smtClean="0"/>
              <a:t>Automatic </a:t>
            </a:r>
          </a:p>
          <a:p>
            <a:pPr lvl="2"/>
            <a:r>
              <a:rPr lang="en-US" dirty="0" smtClean="0"/>
              <a:t>Requires no set up </a:t>
            </a:r>
          </a:p>
          <a:p>
            <a:pPr lvl="2"/>
            <a:r>
              <a:rPr lang="en-US" dirty="0" smtClean="0"/>
              <a:t>Designed for unfamiliar users</a:t>
            </a:r>
          </a:p>
          <a:p>
            <a:pPr lvl="2"/>
            <a:r>
              <a:rPr lang="en-US" dirty="0" smtClean="0"/>
              <a:t>1-2 word queries</a:t>
            </a:r>
          </a:p>
        </p:txBody>
      </p:sp>
    </p:spTree>
    <p:extLst>
      <p:ext uri="{BB962C8B-B14F-4D97-AF65-F5344CB8AC3E}">
        <p14:creationId xmlns:p14="http://schemas.microsoft.com/office/powerpoint/2010/main" val="300888445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16"/>
          <p:cNvSpPr txBox="1">
            <a:spLocks noChangeArrowheads="1"/>
          </p:cNvSpPr>
          <p:nvPr/>
        </p:nvSpPr>
        <p:spPr bwMode="auto">
          <a:xfrm>
            <a:off x="5511636" y="4088214"/>
            <a:ext cx="1365200" cy="523220"/>
          </a:xfrm>
          <a:prstGeom prst="rect">
            <a:avLst/>
          </a:prstGeom>
          <a:noFill/>
          <a:ln w="9525">
            <a:noFill/>
            <a:miter lim="800000"/>
            <a:headEnd/>
            <a:tailEnd/>
          </a:ln>
        </p:spPr>
        <p:txBody>
          <a:bodyPr wrap="square">
            <a:spAutoFit/>
          </a:bodyPr>
          <a:lstStyle/>
          <a:p>
            <a:pPr algn="ctr">
              <a:spcBef>
                <a:spcPct val="50000"/>
              </a:spcBef>
              <a:defRPr/>
            </a:pPr>
            <a:r>
              <a:rPr lang="en-GB" sz="1400" dirty="0" smtClean="0">
                <a:latin typeface="+mn-lt"/>
              </a:rPr>
              <a:t>Internet/</a:t>
            </a:r>
            <a:br>
              <a:rPr lang="en-GB" sz="1400" dirty="0" smtClean="0">
                <a:latin typeface="+mn-lt"/>
              </a:rPr>
            </a:br>
            <a:r>
              <a:rPr lang="en-GB" sz="1400" dirty="0" smtClean="0">
                <a:latin typeface="+mn-lt"/>
              </a:rPr>
              <a:t>webpages</a:t>
            </a:r>
            <a:endParaRPr lang="en-GB" sz="1400" dirty="0">
              <a:latin typeface="+mn-lt"/>
            </a:endParaRPr>
          </a:p>
        </p:txBody>
      </p:sp>
      <p:sp>
        <p:nvSpPr>
          <p:cNvPr id="39938" name="Rectangle 2"/>
          <p:cNvSpPr>
            <a:spLocks noGrp="1" noChangeArrowheads="1"/>
          </p:cNvSpPr>
          <p:nvPr>
            <p:ph type="title"/>
          </p:nvPr>
        </p:nvSpPr>
        <p:spPr/>
        <p:txBody>
          <a:bodyPr/>
          <a:lstStyle/>
          <a:p>
            <a:r>
              <a:rPr lang="en-US" smtClean="0"/>
              <a:t>Hyperlinking</a:t>
            </a:r>
            <a:endParaRPr lang="en-US" dirty="0" smtClean="0"/>
          </a:p>
        </p:txBody>
      </p:sp>
      <p:sp>
        <p:nvSpPr>
          <p:cNvPr id="2" name="Oval 1"/>
          <p:cNvSpPr/>
          <p:nvPr/>
        </p:nvSpPr>
        <p:spPr>
          <a:xfrm>
            <a:off x="4013378" y="2061109"/>
            <a:ext cx="1206500" cy="90328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9943" name="Text Box 12"/>
          <p:cNvSpPr txBox="1">
            <a:spLocks noChangeArrowheads="1"/>
          </p:cNvSpPr>
          <p:nvPr/>
        </p:nvSpPr>
        <p:spPr bwMode="auto">
          <a:xfrm>
            <a:off x="947988" y="3883356"/>
            <a:ext cx="1371600" cy="307777"/>
          </a:xfrm>
          <a:prstGeom prst="rect">
            <a:avLst/>
          </a:prstGeom>
          <a:noFill/>
          <a:ln w="9525">
            <a:noFill/>
            <a:miter lim="800000"/>
            <a:headEnd/>
            <a:tailEnd/>
          </a:ln>
        </p:spPr>
        <p:txBody>
          <a:bodyPr>
            <a:spAutoFit/>
          </a:bodyPr>
          <a:lstStyle/>
          <a:p>
            <a:pPr algn="ctr">
              <a:spcBef>
                <a:spcPct val="50000"/>
              </a:spcBef>
              <a:defRPr/>
            </a:pPr>
            <a:r>
              <a:rPr lang="en-GB" sz="1400" dirty="0">
                <a:latin typeface="+mn-lt"/>
              </a:rPr>
              <a:t>Desktop</a:t>
            </a:r>
          </a:p>
        </p:txBody>
      </p:sp>
      <p:sp>
        <p:nvSpPr>
          <p:cNvPr id="39944" name="Text Box 13"/>
          <p:cNvSpPr txBox="1">
            <a:spLocks noChangeArrowheads="1"/>
          </p:cNvSpPr>
          <p:nvPr/>
        </p:nvSpPr>
        <p:spPr bwMode="auto">
          <a:xfrm>
            <a:off x="887793" y="2770493"/>
            <a:ext cx="1066800" cy="307777"/>
          </a:xfrm>
          <a:prstGeom prst="rect">
            <a:avLst/>
          </a:prstGeom>
          <a:noFill/>
          <a:ln w="9525">
            <a:noFill/>
            <a:miter lim="800000"/>
            <a:headEnd/>
            <a:tailEnd/>
          </a:ln>
        </p:spPr>
        <p:txBody>
          <a:bodyPr>
            <a:spAutoFit/>
          </a:bodyPr>
          <a:lstStyle/>
          <a:p>
            <a:pPr algn="ctr">
              <a:spcBef>
                <a:spcPct val="50000"/>
              </a:spcBef>
              <a:defRPr/>
            </a:pPr>
            <a:r>
              <a:rPr lang="en-GB" sz="1400" dirty="0" smtClean="0">
                <a:latin typeface="+mn-lt"/>
              </a:rPr>
              <a:t>Social</a:t>
            </a:r>
            <a:endParaRPr lang="en-GB" sz="1400" dirty="0">
              <a:latin typeface="+mn-lt"/>
            </a:endParaRPr>
          </a:p>
        </p:txBody>
      </p:sp>
      <p:sp>
        <p:nvSpPr>
          <p:cNvPr id="39945" name="Text Box 14"/>
          <p:cNvSpPr txBox="1">
            <a:spLocks noChangeArrowheads="1"/>
          </p:cNvSpPr>
          <p:nvPr/>
        </p:nvSpPr>
        <p:spPr bwMode="auto">
          <a:xfrm>
            <a:off x="1334156" y="1579130"/>
            <a:ext cx="1066800" cy="307777"/>
          </a:xfrm>
          <a:prstGeom prst="rect">
            <a:avLst/>
          </a:prstGeom>
          <a:noFill/>
          <a:ln w="9525">
            <a:noFill/>
            <a:miter lim="800000"/>
            <a:headEnd/>
            <a:tailEnd/>
          </a:ln>
        </p:spPr>
        <p:txBody>
          <a:bodyPr>
            <a:spAutoFit/>
          </a:bodyPr>
          <a:lstStyle/>
          <a:p>
            <a:pPr algn="ctr">
              <a:spcBef>
                <a:spcPct val="50000"/>
              </a:spcBef>
              <a:defRPr/>
            </a:pPr>
            <a:r>
              <a:rPr lang="en-GB" sz="1400" dirty="0" smtClean="0">
                <a:latin typeface="+mn-lt"/>
              </a:rPr>
              <a:t>XML</a:t>
            </a:r>
            <a:endParaRPr lang="en-GB" sz="1400" dirty="0">
              <a:latin typeface="+mn-lt"/>
            </a:endParaRPr>
          </a:p>
        </p:txBody>
      </p:sp>
      <p:sp>
        <p:nvSpPr>
          <p:cNvPr id="39946" name="Text Box 15"/>
          <p:cNvSpPr txBox="1">
            <a:spLocks noChangeArrowheads="1"/>
          </p:cNvSpPr>
          <p:nvPr/>
        </p:nvSpPr>
        <p:spPr bwMode="auto">
          <a:xfrm>
            <a:off x="2594619" y="1424594"/>
            <a:ext cx="1371600" cy="307777"/>
          </a:xfrm>
          <a:prstGeom prst="rect">
            <a:avLst/>
          </a:prstGeom>
          <a:noFill/>
          <a:ln w="9525">
            <a:noFill/>
            <a:miter lim="800000"/>
            <a:headEnd/>
            <a:tailEnd/>
          </a:ln>
        </p:spPr>
        <p:txBody>
          <a:bodyPr>
            <a:spAutoFit/>
          </a:bodyPr>
          <a:lstStyle/>
          <a:p>
            <a:pPr algn="ctr">
              <a:spcBef>
                <a:spcPct val="50000"/>
              </a:spcBef>
              <a:defRPr/>
            </a:pPr>
            <a:r>
              <a:rPr lang="en-GB" sz="1400" dirty="0" smtClean="0">
                <a:latin typeface="+mn-lt"/>
              </a:rPr>
              <a:t>Voice/audio</a:t>
            </a:r>
            <a:endParaRPr lang="en-GB" sz="1400" dirty="0">
              <a:latin typeface="+mn-lt"/>
            </a:endParaRPr>
          </a:p>
        </p:txBody>
      </p:sp>
      <p:sp>
        <p:nvSpPr>
          <p:cNvPr id="39947" name="Text Box 16"/>
          <p:cNvSpPr txBox="1">
            <a:spLocks noChangeArrowheads="1"/>
          </p:cNvSpPr>
          <p:nvPr/>
        </p:nvSpPr>
        <p:spPr bwMode="auto">
          <a:xfrm>
            <a:off x="4044483" y="4307140"/>
            <a:ext cx="1365200" cy="307777"/>
          </a:xfrm>
          <a:prstGeom prst="rect">
            <a:avLst/>
          </a:prstGeom>
          <a:noFill/>
          <a:ln w="9525">
            <a:noFill/>
            <a:miter lim="800000"/>
            <a:headEnd/>
            <a:tailEnd/>
          </a:ln>
        </p:spPr>
        <p:txBody>
          <a:bodyPr wrap="square">
            <a:spAutoFit/>
          </a:bodyPr>
          <a:lstStyle/>
          <a:p>
            <a:pPr algn="ctr">
              <a:spcBef>
                <a:spcPct val="50000"/>
              </a:spcBef>
              <a:defRPr/>
            </a:pPr>
            <a:r>
              <a:rPr lang="en-GB" sz="1400" dirty="0" smtClean="0">
                <a:latin typeface="+mn-lt"/>
              </a:rPr>
              <a:t>Email server</a:t>
            </a:r>
            <a:endParaRPr lang="en-GB" sz="1400" dirty="0">
              <a:latin typeface="+mn-lt"/>
            </a:endParaRPr>
          </a:p>
        </p:txBody>
      </p:sp>
      <p:sp>
        <p:nvSpPr>
          <p:cNvPr id="39948" name="Text Box 17"/>
          <p:cNvSpPr txBox="1">
            <a:spLocks noChangeArrowheads="1"/>
          </p:cNvSpPr>
          <p:nvPr/>
        </p:nvSpPr>
        <p:spPr bwMode="auto">
          <a:xfrm>
            <a:off x="2315966" y="4101492"/>
            <a:ext cx="1371600" cy="523220"/>
          </a:xfrm>
          <a:prstGeom prst="rect">
            <a:avLst/>
          </a:prstGeom>
          <a:noFill/>
          <a:ln w="9525">
            <a:noFill/>
            <a:miter lim="800000"/>
            <a:headEnd/>
            <a:tailEnd/>
          </a:ln>
        </p:spPr>
        <p:txBody>
          <a:bodyPr>
            <a:spAutoFit/>
          </a:bodyPr>
          <a:lstStyle/>
          <a:p>
            <a:pPr algn="ctr">
              <a:spcBef>
                <a:spcPct val="50000"/>
              </a:spcBef>
              <a:defRPr/>
            </a:pPr>
            <a:r>
              <a:rPr lang="en-GB" sz="1400" dirty="0" smtClean="0">
                <a:latin typeface="+mn-lt"/>
              </a:rPr>
              <a:t>Relational database</a:t>
            </a:r>
            <a:endParaRPr lang="en-GB" sz="1400" dirty="0">
              <a:latin typeface="+mn-lt"/>
            </a:endParaRPr>
          </a:p>
        </p:txBody>
      </p:sp>
      <p:sp>
        <p:nvSpPr>
          <p:cNvPr id="39950" name="Text Box 19"/>
          <p:cNvSpPr txBox="1">
            <a:spLocks noChangeArrowheads="1"/>
          </p:cNvSpPr>
          <p:nvPr/>
        </p:nvSpPr>
        <p:spPr bwMode="auto">
          <a:xfrm>
            <a:off x="4040639" y="1244302"/>
            <a:ext cx="1371600" cy="307777"/>
          </a:xfrm>
          <a:prstGeom prst="rect">
            <a:avLst/>
          </a:prstGeom>
          <a:noFill/>
          <a:ln w="9525">
            <a:noFill/>
            <a:miter lim="800000"/>
            <a:headEnd/>
            <a:tailEnd/>
          </a:ln>
        </p:spPr>
        <p:txBody>
          <a:bodyPr>
            <a:spAutoFit/>
          </a:bodyPr>
          <a:lstStyle/>
          <a:p>
            <a:pPr algn="ctr">
              <a:spcBef>
                <a:spcPct val="50000"/>
              </a:spcBef>
              <a:defRPr/>
            </a:pPr>
            <a:r>
              <a:rPr lang="en-GB" sz="1400" dirty="0" smtClean="0">
                <a:latin typeface="+mn-lt"/>
              </a:rPr>
              <a:t>Video</a:t>
            </a:r>
            <a:endParaRPr lang="en-GB" sz="1400" dirty="0">
              <a:latin typeface="+mn-lt"/>
            </a:endParaRPr>
          </a:p>
        </p:txBody>
      </p:sp>
      <p:sp>
        <p:nvSpPr>
          <p:cNvPr id="39951" name="Text Box 20"/>
          <p:cNvSpPr txBox="1">
            <a:spLocks noChangeArrowheads="1"/>
          </p:cNvSpPr>
          <p:nvPr/>
        </p:nvSpPr>
        <p:spPr bwMode="auto">
          <a:xfrm>
            <a:off x="5540129" y="1424594"/>
            <a:ext cx="1371600" cy="307777"/>
          </a:xfrm>
          <a:prstGeom prst="rect">
            <a:avLst/>
          </a:prstGeom>
          <a:noFill/>
          <a:ln w="9525">
            <a:noFill/>
            <a:miter lim="800000"/>
            <a:headEnd/>
            <a:tailEnd/>
          </a:ln>
        </p:spPr>
        <p:txBody>
          <a:bodyPr>
            <a:spAutoFit/>
          </a:bodyPr>
          <a:lstStyle/>
          <a:p>
            <a:pPr algn="ctr">
              <a:spcBef>
                <a:spcPct val="50000"/>
              </a:spcBef>
              <a:defRPr/>
            </a:pPr>
            <a:r>
              <a:rPr lang="en-GB" sz="1400" dirty="0" smtClean="0">
                <a:latin typeface="+mn-lt"/>
              </a:rPr>
              <a:t>Mobile/ PDA</a:t>
            </a:r>
            <a:endParaRPr lang="en-GB" sz="1400" dirty="0">
              <a:latin typeface="+mn-lt"/>
            </a:endParaRPr>
          </a:p>
        </p:txBody>
      </p:sp>
      <p:sp>
        <p:nvSpPr>
          <p:cNvPr id="39953" name="Text Box 22"/>
          <p:cNvSpPr txBox="1">
            <a:spLocks noChangeArrowheads="1"/>
          </p:cNvSpPr>
          <p:nvPr/>
        </p:nvSpPr>
        <p:spPr bwMode="auto">
          <a:xfrm>
            <a:off x="6869439" y="3989279"/>
            <a:ext cx="1828800" cy="523220"/>
          </a:xfrm>
          <a:prstGeom prst="rect">
            <a:avLst/>
          </a:prstGeom>
          <a:noFill/>
          <a:ln w="9525">
            <a:noFill/>
            <a:miter lim="800000"/>
            <a:headEnd/>
            <a:tailEnd/>
          </a:ln>
        </p:spPr>
        <p:txBody>
          <a:bodyPr>
            <a:spAutoFit/>
          </a:bodyPr>
          <a:lstStyle/>
          <a:p>
            <a:pPr algn="ctr">
              <a:spcBef>
                <a:spcPct val="50000"/>
              </a:spcBef>
              <a:defRPr/>
            </a:pPr>
            <a:r>
              <a:rPr lang="en-GB" sz="1400" dirty="0" smtClean="0">
                <a:latin typeface="+mn-lt"/>
              </a:rPr>
              <a:t>Document management</a:t>
            </a:r>
            <a:endParaRPr lang="en-GB" sz="1400" dirty="0">
              <a:latin typeface="+mn-lt"/>
            </a:endParaRPr>
          </a:p>
        </p:txBody>
      </p:sp>
      <p:sp>
        <p:nvSpPr>
          <p:cNvPr id="39954" name="Text Box 23"/>
          <p:cNvSpPr txBox="1">
            <a:spLocks noChangeArrowheads="1"/>
          </p:cNvSpPr>
          <p:nvPr/>
        </p:nvSpPr>
        <p:spPr bwMode="auto">
          <a:xfrm>
            <a:off x="7262620" y="2810145"/>
            <a:ext cx="1371600" cy="307975"/>
          </a:xfrm>
          <a:prstGeom prst="rect">
            <a:avLst/>
          </a:prstGeom>
          <a:noFill/>
          <a:ln w="9525">
            <a:noFill/>
            <a:miter lim="800000"/>
            <a:headEnd/>
            <a:tailEnd/>
          </a:ln>
        </p:spPr>
        <p:txBody>
          <a:bodyPr>
            <a:spAutoFit/>
          </a:bodyPr>
          <a:lstStyle/>
          <a:p>
            <a:pPr algn="ctr">
              <a:spcBef>
                <a:spcPct val="50000"/>
              </a:spcBef>
              <a:defRPr/>
            </a:pPr>
            <a:r>
              <a:rPr lang="en-GB" sz="1400" dirty="0" smtClean="0">
                <a:latin typeface="+mn-lt"/>
              </a:rPr>
              <a:t>File system</a:t>
            </a:r>
            <a:endParaRPr lang="en-GB" sz="1400" dirty="0">
              <a:latin typeface="+mn-lt"/>
            </a:endParaRPr>
          </a:p>
        </p:txBody>
      </p:sp>
      <p:pic>
        <p:nvPicPr>
          <p:cNvPr id="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782" y="2059827"/>
            <a:ext cx="1113957" cy="1111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descr="SocialMedia.png"/>
          <p:cNvPicPr>
            <a:picLocks noChangeAspect="1"/>
          </p:cNvPicPr>
          <p:nvPr/>
        </p:nvPicPr>
        <p:blipFill>
          <a:blip r:embed="rId4">
            <a:duotone>
              <a:schemeClr val="accent4">
                <a:shade val="45000"/>
                <a:satMod val="135000"/>
              </a:schemeClr>
              <a:prstClr val="white"/>
            </a:duotone>
          </a:blip>
          <a:stretch>
            <a:fillRect/>
          </a:stretch>
        </p:blipFill>
        <p:spPr>
          <a:xfrm>
            <a:off x="1093346" y="2054171"/>
            <a:ext cx="607603" cy="714304"/>
          </a:xfrm>
          <a:prstGeom prst="rect">
            <a:avLst/>
          </a:prstGeom>
        </p:spPr>
      </p:pic>
      <p:pic>
        <p:nvPicPr>
          <p:cNvPr id="38" name="Picture 37" descr="Video_1.png"/>
          <p:cNvPicPr>
            <a:picLocks noChangeAspect="1"/>
          </p:cNvPicPr>
          <p:nvPr/>
        </p:nvPicPr>
        <p:blipFill>
          <a:blip r:embed="rId5">
            <a:duotone>
              <a:schemeClr val="accent4">
                <a:shade val="45000"/>
                <a:satMod val="135000"/>
              </a:schemeClr>
              <a:prstClr val="white"/>
            </a:duotone>
          </a:blip>
          <a:stretch>
            <a:fillRect/>
          </a:stretch>
        </p:blipFill>
        <p:spPr>
          <a:xfrm>
            <a:off x="4424955" y="600693"/>
            <a:ext cx="697664" cy="556082"/>
          </a:xfrm>
          <a:prstGeom prst="rect">
            <a:avLst/>
          </a:prstGeom>
        </p:spPr>
      </p:pic>
      <p:pic>
        <p:nvPicPr>
          <p:cNvPr id="39" name="Picture 38" descr="Audio.png"/>
          <p:cNvPicPr>
            <a:picLocks noChangeAspect="1"/>
          </p:cNvPicPr>
          <p:nvPr/>
        </p:nvPicPr>
        <p:blipFill>
          <a:blip r:embed="rId6">
            <a:duotone>
              <a:schemeClr val="accent4">
                <a:shade val="45000"/>
                <a:satMod val="135000"/>
              </a:schemeClr>
              <a:prstClr val="white"/>
            </a:duotone>
          </a:blip>
          <a:stretch>
            <a:fillRect/>
          </a:stretch>
        </p:blipFill>
        <p:spPr>
          <a:xfrm>
            <a:off x="3005508" y="769192"/>
            <a:ext cx="583455" cy="580753"/>
          </a:xfrm>
          <a:prstGeom prst="rect">
            <a:avLst/>
          </a:prstGeom>
        </p:spPr>
      </p:pic>
      <p:pic>
        <p:nvPicPr>
          <p:cNvPr id="40" name="Picture 39" descr="email.png"/>
          <p:cNvPicPr>
            <a:picLocks noChangeAspect="1"/>
          </p:cNvPicPr>
          <p:nvPr/>
        </p:nvPicPr>
        <p:blipFill>
          <a:blip r:embed="rId7">
            <a:duotone>
              <a:schemeClr val="accent4">
                <a:shade val="45000"/>
                <a:satMod val="135000"/>
              </a:schemeClr>
              <a:prstClr val="white"/>
            </a:duotone>
          </a:blip>
          <a:stretch>
            <a:fillRect/>
          </a:stretch>
        </p:blipFill>
        <p:spPr>
          <a:xfrm>
            <a:off x="4403075" y="3732910"/>
            <a:ext cx="608951" cy="519150"/>
          </a:xfrm>
          <a:prstGeom prst="rect">
            <a:avLst/>
          </a:prstGeom>
        </p:spPr>
      </p:pic>
      <p:pic>
        <p:nvPicPr>
          <p:cNvPr id="42" name="Picture 41" descr="Smart_Phone.png"/>
          <p:cNvPicPr>
            <a:picLocks noChangeAspect="1"/>
          </p:cNvPicPr>
          <p:nvPr/>
        </p:nvPicPr>
        <p:blipFill>
          <a:blip r:embed="rId8">
            <a:duotone>
              <a:schemeClr val="accent4">
                <a:shade val="45000"/>
                <a:satMod val="135000"/>
              </a:schemeClr>
              <a:prstClr val="white"/>
            </a:duotone>
          </a:blip>
          <a:stretch>
            <a:fillRect/>
          </a:stretch>
        </p:blipFill>
        <p:spPr>
          <a:xfrm>
            <a:off x="5979170" y="726426"/>
            <a:ext cx="426278" cy="688334"/>
          </a:xfrm>
          <a:prstGeom prst="rect">
            <a:avLst/>
          </a:prstGeom>
        </p:spPr>
      </p:pic>
      <p:pic>
        <p:nvPicPr>
          <p:cNvPr id="68" name="Picture 67" descr="Database.png"/>
          <p:cNvPicPr>
            <a:picLocks noChangeAspect="1"/>
          </p:cNvPicPr>
          <p:nvPr/>
        </p:nvPicPr>
        <p:blipFill>
          <a:blip r:embed="rId9">
            <a:duotone>
              <a:schemeClr val="accent4">
                <a:shade val="45000"/>
                <a:satMod val="135000"/>
              </a:schemeClr>
              <a:prstClr val="white"/>
            </a:duotone>
          </a:blip>
          <a:stretch>
            <a:fillRect/>
          </a:stretch>
        </p:blipFill>
        <p:spPr>
          <a:xfrm>
            <a:off x="2748571" y="3575699"/>
            <a:ext cx="539332" cy="532410"/>
          </a:xfrm>
          <a:prstGeom prst="rect">
            <a:avLst/>
          </a:prstGeom>
        </p:spPr>
      </p:pic>
      <p:pic>
        <p:nvPicPr>
          <p:cNvPr id="88" name="Picture 87" descr="Search_1.png"/>
          <p:cNvPicPr>
            <a:picLocks noChangeAspect="1"/>
          </p:cNvPicPr>
          <p:nvPr/>
        </p:nvPicPr>
        <p:blipFill>
          <a:blip r:embed="rId10">
            <a:duotone>
              <a:schemeClr val="accent4">
                <a:shade val="45000"/>
                <a:satMod val="135000"/>
              </a:schemeClr>
              <a:prstClr val="white"/>
            </a:duotone>
          </a:blip>
          <a:stretch>
            <a:fillRect/>
          </a:stretch>
        </p:blipFill>
        <p:spPr>
          <a:xfrm>
            <a:off x="1291736" y="3346603"/>
            <a:ext cx="704191" cy="490715"/>
          </a:xfrm>
          <a:prstGeom prst="rect">
            <a:avLst/>
          </a:prstGeom>
        </p:spPr>
      </p:pic>
      <p:pic>
        <p:nvPicPr>
          <p:cNvPr id="96" name="Picture 95"/>
          <p:cNvPicPr>
            <a:picLocks noChangeAspect="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28390" y="3569234"/>
            <a:ext cx="583307" cy="561901"/>
          </a:xfrm>
          <a:prstGeom prst="rect">
            <a:avLst/>
          </a:prstGeom>
        </p:spPr>
      </p:pic>
      <p:sp>
        <p:nvSpPr>
          <p:cNvPr id="39949" name="Text Box 18"/>
          <p:cNvSpPr txBox="1">
            <a:spLocks noChangeArrowheads="1"/>
          </p:cNvSpPr>
          <p:nvPr/>
        </p:nvSpPr>
        <p:spPr bwMode="auto">
          <a:xfrm>
            <a:off x="6971282" y="1611325"/>
            <a:ext cx="1371600" cy="307777"/>
          </a:xfrm>
          <a:prstGeom prst="rect">
            <a:avLst/>
          </a:prstGeom>
          <a:noFill/>
          <a:ln w="9525">
            <a:noFill/>
            <a:miter lim="800000"/>
            <a:headEnd/>
            <a:tailEnd/>
          </a:ln>
        </p:spPr>
        <p:txBody>
          <a:bodyPr>
            <a:spAutoFit/>
          </a:bodyPr>
          <a:lstStyle/>
          <a:p>
            <a:pPr algn="ctr">
              <a:spcBef>
                <a:spcPct val="50000"/>
              </a:spcBef>
              <a:defRPr/>
            </a:pPr>
            <a:r>
              <a:rPr lang="en-GB" sz="1400" dirty="0" smtClean="0">
                <a:latin typeface="+mn-lt"/>
              </a:rPr>
              <a:t>Tacit knowledge</a:t>
            </a:r>
            <a:endParaRPr lang="en-GB" sz="1400" dirty="0">
              <a:latin typeface="+mn-lt"/>
            </a:endParaRPr>
          </a:p>
        </p:txBody>
      </p:sp>
      <p:cxnSp>
        <p:nvCxnSpPr>
          <p:cNvPr id="5" name="Straight Connector 4"/>
          <p:cNvCxnSpPr/>
          <p:nvPr/>
        </p:nvCxnSpPr>
        <p:spPr>
          <a:xfrm flipH="1" flipV="1">
            <a:off x="2594619" y="1930697"/>
            <a:ext cx="1262604" cy="513780"/>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flipV="1">
            <a:off x="5292080" y="2931790"/>
            <a:ext cx="1719022" cy="416552"/>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a:off x="5389728" y="2699204"/>
            <a:ext cx="1992736" cy="0"/>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a:off x="5383289" y="2028914"/>
            <a:ext cx="1621374" cy="438634"/>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5286738" y="1892063"/>
            <a:ext cx="641652" cy="362607"/>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flipV="1">
            <a:off x="5161254" y="3156498"/>
            <a:ext cx="299388" cy="254016"/>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H="1" flipV="1">
            <a:off x="1844712" y="2609666"/>
            <a:ext cx="2006072" cy="63133"/>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a:off x="2176530" y="2891776"/>
            <a:ext cx="1680693" cy="475883"/>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a:off x="3548124" y="3074763"/>
            <a:ext cx="457121" cy="335751"/>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flipV="1">
            <a:off x="3608280" y="1886907"/>
            <a:ext cx="373491" cy="334527"/>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H="1" flipV="1">
            <a:off x="4657459" y="1730901"/>
            <a:ext cx="1" cy="167265"/>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4657459" y="3331101"/>
            <a:ext cx="1" cy="167265"/>
          </a:xfrm>
          <a:prstGeom prst="line">
            <a:avLst/>
          </a:prstGeom>
          <a:ln w="25400" cap="rnd" cmpd="sng">
            <a:solidFill>
              <a:srgbClr val="B6B8BB"/>
            </a:solidFill>
          </a:ln>
          <a:effectLst/>
        </p:spPr>
        <p:style>
          <a:lnRef idx="2">
            <a:schemeClr val="accent1"/>
          </a:lnRef>
          <a:fillRef idx="0">
            <a:schemeClr val="accent1"/>
          </a:fillRef>
          <a:effectRef idx="1">
            <a:schemeClr val="accent1"/>
          </a:effectRef>
          <a:fontRef idx="minor">
            <a:schemeClr val="tx1"/>
          </a:fontRef>
        </p:style>
      </p:cxnSp>
      <p:pic>
        <p:nvPicPr>
          <p:cNvPr id="61" name="Picture 60" descr="XML_Support.png"/>
          <p:cNvPicPr>
            <a:picLocks noChangeAspect="1"/>
          </p:cNvPicPr>
          <p:nvPr/>
        </p:nvPicPr>
        <p:blipFill>
          <a:blip r:embed="rId12">
            <a:duotone>
              <a:schemeClr val="accent4">
                <a:shade val="45000"/>
                <a:satMod val="135000"/>
              </a:schemeClr>
              <a:prstClr val="white"/>
            </a:duotone>
          </a:blip>
          <a:stretch>
            <a:fillRect/>
          </a:stretch>
        </p:blipFill>
        <p:spPr>
          <a:xfrm>
            <a:off x="1556974" y="1138767"/>
            <a:ext cx="594452" cy="444500"/>
          </a:xfrm>
          <a:prstGeom prst="rect">
            <a:avLst/>
          </a:prstGeom>
        </p:spPr>
      </p:pic>
      <p:pic>
        <p:nvPicPr>
          <p:cNvPr id="62" name="Picture 61" descr="Paper_Files_01.png"/>
          <p:cNvPicPr>
            <a:picLocks noChangeAspect="1"/>
          </p:cNvPicPr>
          <p:nvPr/>
        </p:nvPicPr>
        <p:blipFill>
          <a:blip r:embed="rId13">
            <a:duotone>
              <a:schemeClr val="accent4">
                <a:shade val="45000"/>
                <a:satMod val="135000"/>
              </a:schemeClr>
              <a:prstClr val="white"/>
            </a:duotone>
          </a:blip>
          <a:stretch>
            <a:fillRect/>
          </a:stretch>
        </p:blipFill>
        <p:spPr>
          <a:xfrm>
            <a:off x="7239949" y="3356410"/>
            <a:ext cx="727183" cy="580590"/>
          </a:xfrm>
          <a:prstGeom prst="rect">
            <a:avLst/>
          </a:prstGeom>
        </p:spPr>
      </p:pic>
      <p:pic>
        <p:nvPicPr>
          <p:cNvPr id="63" name="Picture 62" descr="Files.png"/>
          <p:cNvPicPr>
            <a:picLocks noChangeAspect="1"/>
          </p:cNvPicPr>
          <p:nvPr/>
        </p:nvPicPr>
        <p:blipFill>
          <a:blip r:embed="rId14">
            <a:duotone>
              <a:schemeClr val="accent4">
                <a:shade val="45000"/>
                <a:satMod val="135000"/>
              </a:schemeClr>
              <a:prstClr val="white"/>
            </a:duotone>
          </a:blip>
          <a:stretch>
            <a:fillRect/>
          </a:stretch>
        </p:blipFill>
        <p:spPr>
          <a:xfrm>
            <a:off x="7552268" y="2378778"/>
            <a:ext cx="592666" cy="453678"/>
          </a:xfrm>
          <a:prstGeom prst="rect">
            <a:avLst/>
          </a:prstGeom>
        </p:spPr>
      </p:pic>
      <p:pic>
        <p:nvPicPr>
          <p:cNvPr id="64" name="Picture 63" descr="Apps.png"/>
          <p:cNvPicPr>
            <a:picLocks noChangeAspect="1"/>
          </p:cNvPicPr>
          <p:nvPr/>
        </p:nvPicPr>
        <p:blipFill>
          <a:blip r:embed="rId15">
            <a:duotone>
              <a:schemeClr val="accent4">
                <a:shade val="45000"/>
                <a:satMod val="135000"/>
              </a:schemeClr>
              <a:prstClr val="white"/>
            </a:duotone>
          </a:blip>
          <a:stretch>
            <a:fillRect/>
          </a:stretch>
        </p:blipFill>
        <p:spPr>
          <a:xfrm>
            <a:off x="7213600" y="905652"/>
            <a:ext cx="778934" cy="741396"/>
          </a:xfrm>
          <a:prstGeom prst="rect">
            <a:avLst/>
          </a:prstGeom>
        </p:spPr>
      </p:pic>
    </p:spTree>
    <p:extLst>
      <p:ext uri="{BB962C8B-B14F-4D97-AF65-F5344CB8AC3E}">
        <p14:creationId xmlns:p14="http://schemas.microsoft.com/office/powerpoint/2010/main" val="21489383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ppt_library_16x9_divider-51.png"/>
          <p:cNvPicPr>
            <a:picLocks noChangeAspect="1"/>
          </p:cNvPicPr>
          <p:nvPr/>
        </p:nvPicPr>
        <p:blipFill>
          <a:blip r:embed="rId3"/>
          <a:stretch>
            <a:fillRect/>
          </a:stretch>
        </p:blipFill>
        <p:spPr>
          <a:xfrm>
            <a:off x="6763" y="0"/>
            <a:ext cx="9130473" cy="5143500"/>
          </a:xfrm>
          <a:prstGeom prst="rect">
            <a:avLst/>
          </a:prstGeom>
        </p:spPr>
      </p:pic>
      <p:sp>
        <p:nvSpPr>
          <p:cNvPr id="46082" name="Rectangle 2"/>
          <p:cNvSpPr>
            <a:spLocks noGrp="1" noChangeArrowheads="1"/>
          </p:cNvSpPr>
          <p:nvPr>
            <p:ph type="title"/>
          </p:nvPr>
        </p:nvSpPr>
        <p:spPr/>
        <p:txBody>
          <a:bodyPr/>
          <a:lstStyle/>
          <a:p>
            <a:r>
              <a:rPr lang="en-US" smtClean="0"/>
              <a:t>Classification</a:t>
            </a:r>
            <a:endParaRPr lang="en-US" dirty="0" smtClean="0"/>
          </a:p>
        </p:txBody>
      </p:sp>
      <p:sp>
        <p:nvSpPr>
          <p:cNvPr id="35" name="Text Placeholder 6"/>
          <p:cNvSpPr>
            <a:spLocks noGrp="1"/>
          </p:cNvSpPr>
          <p:nvPr>
            <p:ph sz="quarter" idx="4294967295"/>
          </p:nvPr>
        </p:nvSpPr>
        <p:spPr>
          <a:xfrm>
            <a:off x="328613" y="1188720"/>
            <a:ext cx="4030662" cy="3219769"/>
          </a:xfrm>
          <a:prstGeom prst="rect">
            <a:avLst/>
          </a:prstGeom>
        </p:spPr>
        <p:txBody>
          <a:bodyPr/>
          <a:lstStyle/>
          <a:p>
            <a:r>
              <a:rPr lang="en-US" dirty="0" smtClean="0"/>
              <a:t>Open philosophy</a:t>
            </a:r>
          </a:p>
          <a:p>
            <a:r>
              <a:rPr lang="en-US" dirty="0" smtClean="0"/>
              <a:t>Automatic with full user control</a:t>
            </a:r>
          </a:p>
          <a:p>
            <a:r>
              <a:rPr lang="en-US" dirty="0" smtClean="0"/>
              <a:t>Best of all worlds</a:t>
            </a:r>
          </a:p>
          <a:p>
            <a:pPr lvl="1"/>
            <a:r>
              <a:rPr lang="en-US" dirty="0" smtClean="0"/>
              <a:t>Train by example</a:t>
            </a:r>
          </a:p>
          <a:p>
            <a:pPr lvl="1"/>
            <a:r>
              <a:rPr lang="en-GB" dirty="0" smtClean="0"/>
              <a:t>Clustering</a:t>
            </a:r>
          </a:p>
          <a:p>
            <a:pPr lvl="1"/>
            <a:r>
              <a:rPr lang="en-GB" dirty="0" smtClean="0"/>
              <a:t>Existing taxonomy</a:t>
            </a:r>
          </a:p>
          <a:p>
            <a:pPr lvl="1"/>
            <a:r>
              <a:rPr lang="en-GB" dirty="0" smtClean="0"/>
              <a:t>Automatic taxonomy generation</a:t>
            </a:r>
          </a:p>
          <a:p>
            <a:pPr lvl="1"/>
            <a:r>
              <a:rPr lang="en-GB" dirty="0" smtClean="0"/>
              <a:t>Boolean, business rules</a:t>
            </a:r>
          </a:p>
          <a:p>
            <a:pPr lvl="1"/>
            <a:r>
              <a:rPr lang="en-GB" dirty="0" smtClean="0"/>
              <a:t>Tailored taxonomy services</a:t>
            </a:r>
            <a:endParaRPr lang="en-US" dirty="0" smtClean="0"/>
          </a:p>
          <a:p>
            <a:pPr lvl="1"/>
            <a:endParaRPr lang="en-US" dirty="0" smtClean="0"/>
          </a:p>
        </p:txBody>
      </p:sp>
    </p:spTree>
    <p:extLst>
      <p:ext uri="{BB962C8B-B14F-4D97-AF65-F5344CB8AC3E}">
        <p14:creationId xmlns:p14="http://schemas.microsoft.com/office/powerpoint/2010/main" val="714304777"/>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itle 9"/>
          <p:cNvSpPr>
            <a:spLocks noGrp="1"/>
          </p:cNvSpPr>
          <p:nvPr>
            <p:ph type="title"/>
          </p:nvPr>
        </p:nvSpPr>
        <p:spPr/>
        <p:txBody>
          <a:bodyPr/>
          <a:lstStyle/>
          <a:p>
            <a:r>
              <a:rPr lang="en-US" smtClean="0"/>
              <a:t>Language independence</a:t>
            </a:r>
            <a:br>
              <a:rPr lang="en-US" smtClean="0"/>
            </a:br>
            <a:endParaRPr lang="en-US" dirty="0" smtClean="0"/>
          </a:p>
        </p:txBody>
      </p:sp>
      <p:sp>
        <p:nvSpPr>
          <p:cNvPr id="11" name="Content Placeholder 5"/>
          <p:cNvSpPr>
            <a:spLocks noGrp="1"/>
          </p:cNvSpPr>
          <p:nvPr>
            <p:ph sz="quarter" idx="10"/>
          </p:nvPr>
        </p:nvSpPr>
        <p:spPr>
          <a:xfrm>
            <a:off x="329184" y="1188721"/>
            <a:ext cx="3700949" cy="3228975"/>
          </a:xfrm>
        </p:spPr>
        <p:txBody>
          <a:bodyPr/>
          <a:lstStyle/>
          <a:p>
            <a:pPr lvl="2"/>
            <a:r>
              <a:rPr lang="en-US" dirty="0" smtClean="0"/>
              <a:t>Based on statistical probabilistic processing</a:t>
            </a:r>
          </a:p>
          <a:p>
            <a:pPr lvl="2"/>
            <a:r>
              <a:rPr lang="en-US" dirty="0" smtClean="0"/>
              <a:t>Supports 150+ live customer languages</a:t>
            </a:r>
          </a:p>
          <a:p>
            <a:pPr lvl="3"/>
            <a:r>
              <a:rPr lang="en-US" dirty="0" smtClean="0"/>
              <a:t>Single, double byte and </a:t>
            </a:r>
            <a:r>
              <a:rPr lang="en-US" dirty="0" err="1" smtClean="0"/>
              <a:t>unicode</a:t>
            </a:r>
            <a:r>
              <a:rPr lang="en-US" dirty="0" smtClean="0"/>
              <a:t> languages</a:t>
            </a:r>
          </a:p>
          <a:p>
            <a:pPr lvl="2"/>
            <a:r>
              <a:rPr lang="en-US" dirty="0" smtClean="0"/>
              <a:t>Operates independent from linguistic restraints and rules</a:t>
            </a:r>
          </a:p>
          <a:p>
            <a:pPr lvl="2"/>
            <a:r>
              <a:rPr lang="en-US" dirty="0" smtClean="0"/>
              <a:t>Functions work cross-lingual </a:t>
            </a:r>
          </a:p>
          <a:p>
            <a:pPr lvl="2"/>
            <a:r>
              <a:rPr lang="en-US" dirty="0" smtClean="0"/>
              <a:t>Optional language packs for </a:t>
            </a:r>
            <a:r>
              <a:rPr lang="en-US" dirty="0" err="1" smtClean="0"/>
              <a:t>localisation</a:t>
            </a:r>
            <a:endParaRPr lang="en-US" dirty="0" smtClean="0"/>
          </a:p>
        </p:txBody>
      </p:sp>
      <p:sp>
        <p:nvSpPr>
          <p:cNvPr id="12" name="TextBox 11"/>
          <p:cNvSpPr txBox="1"/>
          <p:nvPr/>
        </p:nvSpPr>
        <p:spPr>
          <a:xfrm>
            <a:off x="4800600" y="1232494"/>
            <a:ext cx="4343400" cy="3416320"/>
          </a:xfrm>
          <a:prstGeom prst="rect">
            <a:avLst/>
          </a:prstGeom>
          <a:noFill/>
        </p:spPr>
        <p:txBody>
          <a:bodyPr wrap="square" numCol="4" rtlCol="0">
            <a:spAutoFit/>
          </a:bodyPr>
          <a:lstStyle/>
          <a:p>
            <a:pPr defTabSz="430213">
              <a:buSzPct val="100000"/>
            </a:pPr>
            <a:r>
              <a:rPr lang="en-US" sz="800" dirty="0" smtClean="0">
                <a:solidFill>
                  <a:srgbClr val="87898B"/>
                </a:solidFill>
                <a:latin typeface="HP Simplified" pitchFamily="34" charset="0"/>
                <a:cs typeface="HP Simplified" pitchFamily="34" charset="0"/>
              </a:rPr>
              <a:t>Afrikaans</a:t>
            </a:r>
          </a:p>
          <a:p>
            <a:pPr defTabSz="430213">
              <a:buSzPct val="100000"/>
            </a:pPr>
            <a:r>
              <a:rPr lang="en-US" sz="800" dirty="0" smtClean="0">
                <a:solidFill>
                  <a:srgbClr val="87898B"/>
                </a:solidFill>
                <a:latin typeface="HP Simplified" pitchFamily="34" charset="0"/>
                <a:cs typeface="HP Simplified" pitchFamily="34" charset="0"/>
              </a:rPr>
              <a:t>Albanian</a:t>
            </a:r>
          </a:p>
          <a:p>
            <a:pPr defTabSz="430213">
              <a:buSzPct val="100000"/>
            </a:pPr>
            <a:r>
              <a:rPr lang="en-US" sz="800" dirty="0" smtClean="0">
                <a:solidFill>
                  <a:srgbClr val="87898B"/>
                </a:solidFill>
                <a:latin typeface="HP Simplified" pitchFamily="34" charset="0"/>
                <a:cs typeface="HP Simplified" pitchFamily="34" charset="0"/>
              </a:rPr>
              <a:t>Arabic</a:t>
            </a:r>
          </a:p>
          <a:p>
            <a:pPr defTabSz="430213">
              <a:buSzPct val="100000"/>
            </a:pPr>
            <a:r>
              <a:rPr lang="en-US" sz="800" dirty="0" smtClean="0">
                <a:solidFill>
                  <a:srgbClr val="87898B"/>
                </a:solidFill>
                <a:latin typeface="HP Simplified" pitchFamily="34" charset="0"/>
                <a:cs typeface="HP Simplified" pitchFamily="34" charset="0"/>
              </a:rPr>
              <a:t>Armenian</a:t>
            </a:r>
          </a:p>
          <a:p>
            <a:pPr defTabSz="430213">
              <a:buSzPct val="100000"/>
            </a:pPr>
            <a:r>
              <a:rPr lang="en-US" sz="800" dirty="0" smtClean="0">
                <a:solidFill>
                  <a:srgbClr val="87898B"/>
                </a:solidFill>
                <a:latin typeface="HP Simplified" pitchFamily="34" charset="0"/>
                <a:cs typeface="HP Simplified" pitchFamily="34" charset="0"/>
              </a:rPr>
              <a:t>Azeri</a:t>
            </a:r>
          </a:p>
          <a:p>
            <a:pPr defTabSz="430213">
              <a:buSzPct val="100000"/>
            </a:pPr>
            <a:r>
              <a:rPr lang="en-US" sz="800" dirty="0" smtClean="0">
                <a:solidFill>
                  <a:srgbClr val="87898B"/>
                </a:solidFill>
                <a:latin typeface="HP Simplified" pitchFamily="34" charset="0"/>
                <a:cs typeface="HP Simplified" pitchFamily="34" charset="0"/>
              </a:rPr>
              <a:t>Basque</a:t>
            </a:r>
          </a:p>
          <a:p>
            <a:pPr defTabSz="430213">
              <a:buSzPct val="100000"/>
            </a:pPr>
            <a:r>
              <a:rPr lang="en-US" sz="800" dirty="0" smtClean="0">
                <a:solidFill>
                  <a:srgbClr val="87898B"/>
                </a:solidFill>
                <a:latin typeface="HP Simplified" pitchFamily="34" charset="0"/>
                <a:cs typeface="HP Simplified" pitchFamily="34" charset="0"/>
              </a:rPr>
              <a:t>Belorussian</a:t>
            </a:r>
          </a:p>
          <a:p>
            <a:pPr defTabSz="430213">
              <a:buSzPct val="100000"/>
            </a:pPr>
            <a:r>
              <a:rPr lang="en-US" sz="800" dirty="0" smtClean="0">
                <a:solidFill>
                  <a:srgbClr val="87898B"/>
                </a:solidFill>
                <a:latin typeface="HP Simplified" pitchFamily="34" charset="0"/>
                <a:cs typeface="HP Simplified" pitchFamily="34" charset="0"/>
              </a:rPr>
              <a:t>Bengali</a:t>
            </a:r>
          </a:p>
          <a:p>
            <a:pPr defTabSz="430213">
              <a:buSzPct val="100000"/>
            </a:pPr>
            <a:r>
              <a:rPr lang="en-US" sz="800" dirty="0" smtClean="0">
                <a:solidFill>
                  <a:srgbClr val="87898B"/>
                </a:solidFill>
                <a:latin typeface="HP Simplified" pitchFamily="34" charset="0"/>
                <a:cs typeface="HP Simplified" pitchFamily="34" charset="0"/>
              </a:rPr>
              <a:t>Bosnian</a:t>
            </a:r>
          </a:p>
          <a:p>
            <a:pPr defTabSz="430213">
              <a:buSzPct val="100000"/>
            </a:pPr>
            <a:r>
              <a:rPr lang="en-US" sz="800" dirty="0" smtClean="0">
                <a:solidFill>
                  <a:srgbClr val="87898B"/>
                </a:solidFill>
                <a:latin typeface="HP Simplified" pitchFamily="34" charset="0"/>
                <a:cs typeface="HP Simplified" pitchFamily="34" charset="0"/>
              </a:rPr>
              <a:t>Breton</a:t>
            </a:r>
          </a:p>
          <a:p>
            <a:pPr defTabSz="430213">
              <a:buSzPct val="100000"/>
            </a:pPr>
            <a:r>
              <a:rPr lang="en-US" sz="800" dirty="0" smtClean="0">
                <a:solidFill>
                  <a:srgbClr val="87898B"/>
                </a:solidFill>
                <a:latin typeface="HP Simplified" pitchFamily="34" charset="0"/>
                <a:cs typeface="HP Simplified" pitchFamily="34" charset="0"/>
              </a:rPr>
              <a:t>Bulgarian</a:t>
            </a:r>
          </a:p>
          <a:p>
            <a:pPr defTabSz="430213">
              <a:buSzPct val="100000"/>
            </a:pPr>
            <a:r>
              <a:rPr lang="en-US" sz="800" dirty="0" smtClean="0">
                <a:solidFill>
                  <a:srgbClr val="87898B"/>
                </a:solidFill>
                <a:latin typeface="HP Simplified" pitchFamily="34" charset="0"/>
                <a:cs typeface="HP Simplified" pitchFamily="34" charset="0"/>
              </a:rPr>
              <a:t>Burmese (Myanmar)</a:t>
            </a:r>
          </a:p>
          <a:p>
            <a:pPr defTabSz="430213">
              <a:buSzPct val="100000"/>
            </a:pPr>
            <a:r>
              <a:rPr lang="en-US" sz="800" dirty="0" smtClean="0">
                <a:solidFill>
                  <a:srgbClr val="87898B"/>
                </a:solidFill>
                <a:latin typeface="HP Simplified" pitchFamily="34" charset="0"/>
                <a:cs typeface="HP Simplified" pitchFamily="34" charset="0"/>
              </a:rPr>
              <a:t>Catalan</a:t>
            </a:r>
          </a:p>
          <a:p>
            <a:pPr defTabSz="430213">
              <a:buSzPct val="100000"/>
            </a:pPr>
            <a:r>
              <a:rPr lang="en-US" sz="800" dirty="0" smtClean="0">
                <a:solidFill>
                  <a:srgbClr val="87898B"/>
                </a:solidFill>
                <a:latin typeface="HP Simplified" pitchFamily="34" charset="0"/>
                <a:cs typeface="HP Simplified" pitchFamily="34" charset="0"/>
              </a:rPr>
              <a:t>Cherokee</a:t>
            </a:r>
          </a:p>
          <a:p>
            <a:pPr defTabSz="430213">
              <a:buSzPct val="100000"/>
            </a:pPr>
            <a:r>
              <a:rPr lang="en-US" sz="800" dirty="0" smtClean="0">
                <a:solidFill>
                  <a:srgbClr val="87898B"/>
                </a:solidFill>
                <a:latin typeface="HP Simplified" pitchFamily="34" charset="0"/>
                <a:cs typeface="HP Simplified" pitchFamily="34" charset="0"/>
              </a:rPr>
              <a:t>Chinese (simplified)</a:t>
            </a:r>
          </a:p>
          <a:p>
            <a:pPr defTabSz="430213">
              <a:buSzPct val="100000"/>
            </a:pPr>
            <a:r>
              <a:rPr lang="en-US" sz="800" dirty="0" smtClean="0">
                <a:solidFill>
                  <a:srgbClr val="87898B"/>
                </a:solidFill>
                <a:latin typeface="HP Simplified" pitchFamily="34" charset="0"/>
                <a:cs typeface="HP Simplified" pitchFamily="34" charset="0"/>
              </a:rPr>
              <a:t>Chinese (traditional)</a:t>
            </a:r>
          </a:p>
          <a:p>
            <a:pPr defTabSz="430213">
              <a:buSzPct val="100000"/>
            </a:pPr>
            <a:r>
              <a:rPr lang="en-US" sz="800" dirty="0" smtClean="0">
                <a:solidFill>
                  <a:srgbClr val="87898B"/>
                </a:solidFill>
                <a:latin typeface="HP Simplified" pitchFamily="34" charset="0"/>
                <a:cs typeface="HP Simplified" pitchFamily="34" charset="0"/>
              </a:rPr>
              <a:t>Croatian Czech</a:t>
            </a:r>
          </a:p>
          <a:p>
            <a:pPr defTabSz="430213">
              <a:buSzPct val="100000"/>
            </a:pPr>
            <a:r>
              <a:rPr lang="en-US" sz="800" dirty="0" smtClean="0">
                <a:solidFill>
                  <a:srgbClr val="87898B"/>
                </a:solidFill>
                <a:latin typeface="HP Simplified" pitchFamily="34" charset="0"/>
                <a:cs typeface="HP Simplified" pitchFamily="34" charset="0"/>
              </a:rPr>
              <a:t>Danish</a:t>
            </a:r>
          </a:p>
          <a:p>
            <a:pPr defTabSz="430213">
              <a:buSzPct val="100000"/>
            </a:pPr>
            <a:r>
              <a:rPr lang="en-US" sz="800" dirty="0" smtClean="0">
                <a:solidFill>
                  <a:srgbClr val="87898B"/>
                </a:solidFill>
                <a:latin typeface="HP Simplified" pitchFamily="34" charset="0"/>
                <a:cs typeface="HP Simplified" pitchFamily="34" charset="0"/>
              </a:rPr>
              <a:t>Dhivehi (Thaana)</a:t>
            </a:r>
          </a:p>
          <a:p>
            <a:pPr defTabSz="430213">
              <a:buSzPct val="100000"/>
            </a:pPr>
            <a:r>
              <a:rPr lang="en-US" sz="800" dirty="0" smtClean="0">
                <a:solidFill>
                  <a:srgbClr val="87898B"/>
                </a:solidFill>
                <a:latin typeface="HP Simplified" pitchFamily="34" charset="0"/>
                <a:cs typeface="HP Simplified" pitchFamily="34" charset="0"/>
              </a:rPr>
              <a:t>Dutch</a:t>
            </a:r>
          </a:p>
          <a:p>
            <a:pPr defTabSz="430213">
              <a:buSzPct val="100000"/>
            </a:pPr>
            <a:r>
              <a:rPr lang="en-US" sz="800" dirty="0" smtClean="0">
                <a:solidFill>
                  <a:srgbClr val="87898B"/>
                </a:solidFill>
                <a:latin typeface="HP Simplified" pitchFamily="34" charset="0"/>
                <a:cs typeface="HP Simplified" pitchFamily="34" charset="0"/>
              </a:rPr>
              <a:t>English</a:t>
            </a:r>
          </a:p>
          <a:p>
            <a:pPr defTabSz="430213">
              <a:buSzPct val="100000"/>
            </a:pPr>
            <a:r>
              <a:rPr lang="en-US" sz="800" dirty="0" smtClean="0">
                <a:solidFill>
                  <a:srgbClr val="87898B"/>
                </a:solidFill>
                <a:latin typeface="HP Simplified" pitchFamily="34" charset="0"/>
                <a:cs typeface="HP Simplified" pitchFamily="34" charset="0"/>
              </a:rPr>
              <a:t>Esperanto</a:t>
            </a:r>
          </a:p>
          <a:p>
            <a:pPr defTabSz="430213">
              <a:buSzPct val="100000"/>
            </a:pPr>
            <a:r>
              <a:rPr lang="en-US" sz="800" dirty="0" smtClean="0">
                <a:solidFill>
                  <a:srgbClr val="87898B"/>
                </a:solidFill>
                <a:latin typeface="HP Simplified" pitchFamily="34" charset="0"/>
                <a:cs typeface="HP Simplified" pitchFamily="34" charset="0"/>
              </a:rPr>
              <a:t>Estonian</a:t>
            </a:r>
          </a:p>
          <a:p>
            <a:pPr defTabSz="430213">
              <a:buSzPct val="100000"/>
            </a:pPr>
            <a:r>
              <a:rPr lang="en-US" sz="800" dirty="0" smtClean="0">
                <a:solidFill>
                  <a:srgbClr val="87898B"/>
                </a:solidFill>
                <a:latin typeface="HP Simplified" pitchFamily="34" charset="0"/>
                <a:cs typeface="HP Simplified" pitchFamily="34" charset="0"/>
              </a:rPr>
              <a:t>Ethiopic</a:t>
            </a:r>
          </a:p>
          <a:p>
            <a:pPr defTabSz="430213">
              <a:buSzPct val="100000"/>
            </a:pPr>
            <a:r>
              <a:rPr lang="en-US" sz="800" dirty="0" smtClean="0">
                <a:solidFill>
                  <a:srgbClr val="87898B"/>
                </a:solidFill>
                <a:latin typeface="HP Simplified" pitchFamily="34" charset="0"/>
                <a:cs typeface="HP Simplified" pitchFamily="34" charset="0"/>
              </a:rPr>
              <a:t>Faroese</a:t>
            </a:r>
          </a:p>
          <a:p>
            <a:pPr defTabSz="430213">
              <a:buSzPct val="100000"/>
            </a:pPr>
            <a:r>
              <a:rPr lang="en-US" sz="800" dirty="0" smtClean="0">
                <a:solidFill>
                  <a:srgbClr val="87898B"/>
                </a:solidFill>
                <a:latin typeface="HP Simplified" pitchFamily="34" charset="0"/>
                <a:cs typeface="HP Simplified" pitchFamily="34" charset="0"/>
              </a:rPr>
              <a:t>Finnish</a:t>
            </a:r>
          </a:p>
          <a:p>
            <a:pPr defTabSz="430213">
              <a:buSzPct val="100000"/>
            </a:pPr>
            <a:r>
              <a:rPr lang="en-US" sz="800" dirty="0" smtClean="0">
                <a:solidFill>
                  <a:srgbClr val="87898B"/>
                </a:solidFill>
                <a:latin typeface="HP Simplified" pitchFamily="34" charset="0"/>
                <a:cs typeface="HP Simplified" pitchFamily="34" charset="0"/>
              </a:rPr>
              <a:t>French</a:t>
            </a:r>
          </a:p>
          <a:p>
            <a:pPr defTabSz="430213">
              <a:buSzPct val="100000"/>
            </a:pPr>
            <a:r>
              <a:rPr lang="en-US" sz="800" dirty="0" smtClean="0">
                <a:solidFill>
                  <a:srgbClr val="87898B"/>
                </a:solidFill>
                <a:latin typeface="HP Simplified" pitchFamily="34" charset="0"/>
                <a:cs typeface="HP Simplified" pitchFamily="34" charset="0"/>
              </a:rPr>
              <a:t>Frisian</a:t>
            </a:r>
          </a:p>
          <a:p>
            <a:pPr defTabSz="430213">
              <a:buSzPct val="100000"/>
            </a:pPr>
            <a:r>
              <a:rPr lang="en-US" sz="800" dirty="0" smtClean="0">
                <a:solidFill>
                  <a:srgbClr val="87898B"/>
                </a:solidFill>
                <a:latin typeface="HP Simplified" pitchFamily="34" charset="0"/>
                <a:cs typeface="HP Simplified" pitchFamily="34" charset="0"/>
              </a:rPr>
              <a:t>Gaelic</a:t>
            </a:r>
          </a:p>
          <a:p>
            <a:pPr defTabSz="430213">
              <a:buSzPct val="100000"/>
            </a:pPr>
            <a:r>
              <a:rPr lang="en-US" sz="800" dirty="0" smtClean="0">
                <a:solidFill>
                  <a:srgbClr val="87898B"/>
                </a:solidFill>
                <a:latin typeface="HP Simplified" pitchFamily="34" charset="0"/>
                <a:cs typeface="HP Simplified" pitchFamily="34" charset="0"/>
              </a:rPr>
              <a:t>Galician</a:t>
            </a:r>
          </a:p>
          <a:p>
            <a:pPr defTabSz="430213">
              <a:buSzPct val="100000"/>
            </a:pPr>
            <a:r>
              <a:rPr lang="en-US" sz="800" dirty="0" smtClean="0">
                <a:solidFill>
                  <a:srgbClr val="87898B"/>
                </a:solidFill>
                <a:latin typeface="HP Simplified" pitchFamily="34" charset="0"/>
                <a:cs typeface="HP Simplified" pitchFamily="34" charset="0"/>
              </a:rPr>
              <a:t>Georgian</a:t>
            </a:r>
          </a:p>
          <a:p>
            <a:pPr defTabSz="430213">
              <a:buSzPct val="100000"/>
            </a:pPr>
            <a:r>
              <a:rPr lang="en-US" sz="800" dirty="0" smtClean="0">
                <a:solidFill>
                  <a:srgbClr val="87898B"/>
                </a:solidFill>
                <a:latin typeface="HP Simplified" pitchFamily="34" charset="0"/>
                <a:cs typeface="HP Simplified" pitchFamily="34" charset="0"/>
              </a:rPr>
              <a:t>German</a:t>
            </a:r>
          </a:p>
          <a:p>
            <a:pPr defTabSz="430213">
              <a:buSzPct val="100000"/>
            </a:pPr>
            <a:r>
              <a:rPr lang="en-US" sz="800" dirty="0" smtClean="0">
                <a:solidFill>
                  <a:srgbClr val="87898B"/>
                </a:solidFill>
                <a:latin typeface="HP Simplified" pitchFamily="34" charset="0"/>
                <a:cs typeface="HP Simplified" pitchFamily="34" charset="0"/>
              </a:rPr>
              <a:t>Greek</a:t>
            </a:r>
          </a:p>
          <a:p>
            <a:pPr defTabSz="430213">
              <a:buSzPct val="100000"/>
            </a:pPr>
            <a:r>
              <a:rPr lang="en-US" sz="800" dirty="0" smtClean="0">
                <a:solidFill>
                  <a:srgbClr val="87898B"/>
                </a:solidFill>
                <a:latin typeface="HP Simplified" pitchFamily="34" charset="0"/>
                <a:cs typeface="HP Simplified" pitchFamily="34" charset="0"/>
              </a:rPr>
              <a:t>Greenlandic</a:t>
            </a:r>
          </a:p>
          <a:p>
            <a:pPr defTabSz="430213">
              <a:buSzPct val="100000"/>
            </a:pPr>
            <a:r>
              <a:rPr lang="en-US" sz="800" dirty="0" smtClean="0">
                <a:solidFill>
                  <a:srgbClr val="87898B"/>
                </a:solidFill>
                <a:latin typeface="HP Simplified" pitchFamily="34" charset="0"/>
                <a:cs typeface="HP Simplified" pitchFamily="34" charset="0"/>
              </a:rPr>
              <a:t>Gujarati</a:t>
            </a:r>
          </a:p>
          <a:p>
            <a:pPr defTabSz="430213">
              <a:buSzPct val="100000"/>
            </a:pPr>
            <a:r>
              <a:rPr lang="en-US" sz="800" dirty="0" smtClean="0">
                <a:solidFill>
                  <a:srgbClr val="87898B"/>
                </a:solidFill>
                <a:latin typeface="HP Simplified" pitchFamily="34" charset="0"/>
                <a:cs typeface="HP Simplified" pitchFamily="34" charset="0"/>
              </a:rPr>
              <a:t>Hausa</a:t>
            </a:r>
          </a:p>
          <a:p>
            <a:pPr defTabSz="430213">
              <a:buSzPct val="100000"/>
            </a:pPr>
            <a:r>
              <a:rPr lang="en-US" sz="800" dirty="0" smtClean="0">
                <a:solidFill>
                  <a:srgbClr val="87898B"/>
                </a:solidFill>
                <a:latin typeface="HP Simplified" pitchFamily="34" charset="0"/>
                <a:cs typeface="HP Simplified" pitchFamily="34" charset="0"/>
              </a:rPr>
              <a:t>Hebrew</a:t>
            </a:r>
          </a:p>
          <a:p>
            <a:pPr defTabSz="430213">
              <a:buSzPct val="100000"/>
            </a:pPr>
            <a:r>
              <a:rPr lang="en-US" sz="800" dirty="0" smtClean="0">
                <a:solidFill>
                  <a:srgbClr val="87898B"/>
                </a:solidFill>
                <a:latin typeface="HP Simplified" pitchFamily="34" charset="0"/>
                <a:cs typeface="HP Simplified" pitchFamily="34" charset="0"/>
              </a:rPr>
              <a:t>Hindi</a:t>
            </a:r>
          </a:p>
          <a:p>
            <a:pPr defTabSz="430213">
              <a:buSzPct val="100000"/>
            </a:pPr>
            <a:r>
              <a:rPr lang="en-US" sz="800" dirty="0" smtClean="0">
                <a:solidFill>
                  <a:srgbClr val="87898B"/>
                </a:solidFill>
                <a:latin typeface="HP Simplified" pitchFamily="34" charset="0"/>
                <a:cs typeface="HP Simplified" pitchFamily="34" charset="0"/>
              </a:rPr>
              <a:t>Hungarian</a:t>
            </a:r>
          </a:p>
          <a:p>
            <a:pPr defTabSz="430213">
              <a:buSzPct val="100000"/>
            </a:pPr>
            <a:r>
              <a:rPr lang="en-US" sz="800" dirty="0" smtClean="0">
                <a:solidFill>
                  <a:srgbClr val="87898B"/>
                </a:solidFill>
                <a:latin typeface="HP Simplified" pitchFamily="34" charset="0"/>
                <a:cs typeface="HP Simplified" pitchFamily="34" charset="0"/>
              </a:rPr>
              <a:t>Icelandic</a:t>
            </a:r>
          </a:p>
          <a:p>
            <a:pPr defTabSz="430213">
              <a:buSzPct val="100000"/>
            </a:pPr>
            <a:r>
              <a:rPr lang="en-US" sz="800" dirty="0" smtClean="0">
                <a:solidFill>
                  <a:srgbClr val="87898B"/>
                </a:solidFill>
                <a:latin typeface="HP Simplified" pitchFamily="34" charset="0"/>
                <a:cs typeface="HP Simplified" pitchFamily="34" charset="0"/>
              </a:rPr>
              <a:t>Indonesian</a:t>
            </a:r>
          </a:p>
          <a:p>
            <a:pPr defTabSz="430213">
              <a:buSzPct val="100000"/>
            </a:pPr>
            <a:r>
              <a:rPr lang="en-US" sz="800" dirty="0" smtClean="0">
                <a:solidFill>
                  <a:srgbClr val="87898B"/>
                </a:solidFill>
                <a:latin typeface="HP Simplified" pitchFamily="34" charset="0"/>
                <a:cs typeface="HP Simplified" pitchFamily="34" charset="0"/>
              </a:rPr>
              <a:t>Italian</a:t>
            </a:r>
          </a:p>
          <a:p>
            <a:pPr defTabSz="430213">
              <a:buSzPct val="100000"/>
            </a:pPr>
            <a:r>
              <a:rPr lang="en-US" sz="800" dirty="0" smtClean="0">
                <a:solidFill>
                  <a:srgbClr val="87898B"/>
                </a:solidFill>
                <a:latin typeface="HP Simplified" pitchFamily="34" charset="0"/>
                <a:cs typeface="HP Simplified" pitchFamily="34" charset="0"/>
              </a:rPr>
              <a:t>Japanese</a:t>
            </a:r>
          </a:p>
          <a:p>
            <a:pPr defTabSz="430213">
              <a:buSzPct val="100000"/>
            </a:pPr>
            <a:r>
              <a:rPr lang="en-US" sz="800" dirty="0" smtClean="0">
                <a:solidFill>
                  <a:srgbClr val="87898B"/>
                </a:solidFill>
                <a:latin typeface="HP Simplified" pitchFamily="34" charset="0"/>
                <a:cs typeface="HP Simplified" pitchFamily="34" charset="0"/>
              </a:rPr>
              <a:t>Kannada</a:t>
            </a:r>
          </a:p>
          <a:p>
            <a:pPr defTabSz="430213">
              <a:buSzPct val="100000"/>
            </a:pPr>
            <a:r>
              <a:rPr lang="en-US" sz="800" dirty="0" smtClean="0">
                <a:solidFill>
                  <a:srgbClr val="87898B"/>
                </a:solidFill>
                <a:latin typeface="HP Simplified" pitchFamily="34" charset="0"/>
                <a:cs typeface="HP Simplified" pitchFamily="34" charset="0"/>
              </a:rPr>
              <a:t>Kazakh</a:t>
            </a:r>
          </a:p>
          <a:p>
            <a:pPr defTabSz="430213">
              <a:buSzPct val="100000"/>
            </a:pPr>
            <a:r>
              <a:rPr lang="en-US" sz="800" dirty="0" smtClean="0">
                <a:solidFill>
                  <a:srgbClr val="87898B"/>
                </a:solidFill>
                <a:latin typeface="HP Simplified" pitchFamily="34" charset="0"/>
                <a:cs typeface="HP Simplified" pitchFamily="34" charset="0"/>
              </a:rPr>
              <a:t>Khmer</a:t>
            </a:r>
          </a:p>
          <a:p>
            <a:pPr defTabSz="430213">
              <a:buSzPct val="100000"/>
            </a:pPr>
            <a:r>
              <a:rPr lang="en-US" sz="800" dirty="0" smtClean="0">
                <a:solidFill>
                  <a:srgbClr val="87898B"/>
                </a:solidFill>
                <a:latin typeface="HP Simplified" pitchFamily="34" charset="0"/>
                <a:cs typeface="HP Simplified" pitchFamily="34" charset="0"/>
              </a:rPr>
              <a:t>Korean</a:t>
            </a:r>
          </a:p>
          <a:p>
            <a:pPr defTabSz="430213">
              <a:buSzPct val="100000"/>
            </a:pPr>
            <a:r>
              <a:rPr lang="en-US" sz="800" dirty="0" smtClean="0">
                <a:solidFill>
                  <a:srgbClr val="87898B"/>
                </a:solidFill>
                <a:latin typeface="HP Simplified" pitchFamily="34" charset="0"/>
                <a:cs typeface="HP Simplified" pitchFamily="34" charset="0"/>
              </a:rPr>
              <a:t>Kurdish</a:t>
            </a:r>
          </a:p>
          <a:p>
            <a:pPr defTabSz="430213">
              <a:buSzPct val="100000"/>
            </a:pPr>
            <a:r>
              <a:rPr lang="en-US" sz="800" dirty="0" smtClean="0">
                <a:solidFill>
                  <a:srgbClr val="87898B"/>
                </a:solidFill>
                <a:latin typeface="HP Simplified" pitchFamily="34" charset="0"/>
                <a:cs typeface="HP Simplified" pitchFamily="34" charset="0"/>
              </a:rPr>
              <a:t>Kyrgyz</a:t>
            </a:r>
          </a:p>
          <a:p>
            <a:pPr defTabSz="430213">
              <a:buSzPct val="100000"/>
            </a:pPr>
            <a:r>
              <a:rPr lang="en-US" sz="800" dirty="0" err="1" smtClean="0">
                <a:solidFill>
                  <a:srgbClr val="87898B"/>
                </a:solidFill>
                <a:latin typeface="HP Simplified" pitchFamily="34" charset="0"/>
                <a:cs typeface="HP Simplified" pitchFamily="34" charset="0"/>
              </a:rPr>
              <a:t>Isan</a:t>
            </a:r>
            <a:endParaRPr lang="en-US" sz="800" dirty="0" smtClean="0">
              <a:solidFill>
                <a:srgbClr val="87898B"/>
              </a:solidFill>
              <a:latin typeface="HP Simplified" pitchFamily="34" charset="0"/>
              <a:cs typeface="HP Simplified" pitchFamily="34" charset="0"/>
            </a:endParaRPr>
          </a:p>
          <a:p>
            <a:pPr defTabSz="430213">
              <a:buSzPct val="100000"/>
            </a:pPr>
            <a:r>
              <a:rPr lang="en-US" sz="800" dirty="0" smtClean="0">
                <a:solidFill>
                  <a:srgbClr val="87898B"/>
                </a:solidFill>
                <a:latin typeface="HP Simplified" pitchFamily="34" charset="0"/>
                <a:cs typeface="HP Simplified" pitchFamily="34" charset="0"/>
              </a:rPr>
              <a:t>Lappish</a:t>
            </a:r>
          </a:p>
          <a:p>
            <a:pPr defTabSz="430213">
              <a:buSzPct val="100000"/>
            </a:pPr>
            <a:r>
              <a:rPr lang="en-US" sz="800" dirty="0" smtClean="0">
                <a:solidFill>
                  <a:srgbClr val="87898B"/>
                </a:solidFill>
                <a:latin typeface="HP Simplified" pitchFamily="34" charset="0"/>
                <a:cs typeface="HP Simplified" pitchFamily="34" charset="0"/>
              </a:rPr>
              <a:t>Latin</a:t>
            </a:r>
          </a:p>
          <a:p>
            <a:pPr defTabSz="430213">
              <a:buSzPct val="100000"/>
            </a:pPr>
            <a:r>
              <a:rPr lang="en-US" sz="800" dirty="0" smtClean="0">
                <a:solidFill>
                  <a:srgbClr val="87898B"/>
                </a:solidFill>
                <a:latin typeface="HP Simplified" pitchFamily="34" charset="0"/>
                <a:cs typeface="HP Simplified" pitchFamily="34" charset="0"/>
              </a:rPr>
              <a:t>Latvian</a:t>
            </a:r>
          </a:p>
          <a:p>
            <a:pPr defTabSz="430213">
              <a:buSzPct val="100000"/>
            </a:pPr>
            <a:r>
              <a:rPr lang="en-US" sz="800" dirty="0" smtClean="0">
                <a:solidFill>
                  <a:srgbClr val="87898B"/>
                </a:solidFill>
                <a:latin typeface="HP Simplified" pitchFamily="34" charset="0"/>
                <a:cs typeface="HP Simplified" pitchFamily="34" charset="0"/>
              </a:rPr>
              <a:t>Lithuanian</a:t>
            </a:r>
          </a:p>
          <a:p>
            <a:pPr defTabSz="430213">
              <a:buSzPct val="100000"/>
            </a:pPr>
            <a:r>
              <a:rPr lang="en-US" sz="800" dirty="0" smtClean="0">
                <a:solidFill>
                  <a:srgbClr val="87898B"/>
                </a:solidFill>
                <a:latin typeface="HP Simplified" pitchFamily="34" charset="0"/>
                <a:cs typeface="HP Simplified" pitchFamily="34" charset="0"/>
              </a:rPr>
              <a:t>Luxembourgish</a:t>
            </a:r>
          </a:p>
          <a:p>
            <a:pPr defTabSz="430213">
              <a:buSzPct val="100000"/>
            </a:pPr>
            <a:r>
              <a:rPr lang="en-US" sz="800" dirty="0" smtClean="0">
                <a:solidFill>
                  <a:srgbClr val="87898B"/>
                </a:solidFill>
                <a:latin typeface="HP Simplified" pitchFamily="34" charset="0"/>
                <a:cs typeface="HP Simplified" pitchFamily="34" charset="0"/>
              </a:rPr>
              <a:t>Macedonian</a:t>
            </a:r>
          </a:p>
          <a:p>
            <a:pPr defTabSz="430213">
              <a:buSzPct val="100000"/>
            </a:pPr>
            <a:r>
              <a:rPr lang="en-US" sz="800" dirty="0" smtClean="0">
                <a:solidFill>
                  <a:srgbClr val="87898B"/>
                </a:solidFill>
                <a:latin typeface="HP Simplified" pitchFamily="34" charset="0"/>
                <a:cs typeface="HP Simplified" pitchFamily="34" charset="0"/>
              </a:rPr>
              <a:t>Malay</a:t>
            </a:r>
          </a:p>
          <a:p>
            <a:pPr defTabSz="430213">
              <a:buSzPct val="100000"/>
            </a:pPr>
            <a:r>
              <a:rPr lang="en-US" sz="800" dirty="0" smtClean="0">
                <a:solidFill>
                  <a:srgbClr val="87898B"/>
                </a:solidFill>
                <a:latin typeface="HP Simplified" pitchFamily="34" charset="0"/>
                <a:cs typeface="HP Simplified" pitchFamily="34" charset="0"/>
              </a:rPr>
              <a:t>Malayalam</a:t>
            </a:r>
          </a:p>
          <a:p>
            <a:pPr defTabSz="430213">
              <a:buSzPct val="100000"/>
            </a:pPr>
            <a:r>
              <a:rPr lang="en-US" sz="800" dirty="0" smtClean="0">
                <a:solidFill>
                  <a:srgbClr val="87898B"/>
                </a:solidFill>
                <a:latin typeface="HP Simplified" pitchFamily="34" charset="0"/>
                <a:cs typeface="HP Simplified" pitchFamily="34" charset="0"/>
              </a:rPr>
              <a:t>Maltese</a:t>
            </a:r>
          </a:p>
          <a:p>
            <a:pPr defTabSz="430213">
              <a:buSzPct val="100000"/>
            </a:pPr>
            <a:r>
              <a:rPr lang="en-US" sz="800" dirty="0" smtClean="0">
                <a:solidFill>
                  <a:srgbClr val="87898B"/>
                </a:solidFill>
                <a:latin typeface="HP Simplified" pitchFamily="34" charset="0"/>
                <a:cs typeface="HP Simplified" pitchFamily="34" charset="0"/>
              </a:rPr>
              <a:t>Maori</a:t>
            </a:r>
          </a:p>
          <a:p>
            <a:pPr defTabSz="430213">
              <a:buSzPct val="100000"/>
            </a:pPr>
            <a:r>
              <a:rPr lang="en-US" sz="800" dirty="0" smtClean="0">
                <a:solidFill>
                  <a:srgbClr val="87898B"/>
                </a:solidFill>
                <a:latin typeface="HP Simplified" pitchFamily="34" charset="0"/>
                <a:cs typeface="HP Simplified" pitchFamily="34" charset="0"/>
              </a:rPr>
              <a:t>Mongolian</a:t>
            </a:r>
          </a:p>
          <a:p>
            <a:pPr defTabSz="430213">
              <a:buSzPct val="100000"/>
            </a:pPr>
            <a:r>
              <a:rPr lang="en-US" sz="800" dirty="0" smtClean="0">
                <a:solidFill>
                  <a:srgbClr val="87898B"/>
                </a:solidFill>
                <a:latin typeface="HP Simplified" pitchFamily="34" charset="0"/>
                <a:cs typeface="HP Simplified" pitchFamily="34" charset="0"/>
              </a:rPr>
              <a:t>Ndebele</a:t>
            </a:r>
          </a:p>
          <a:p>
            <a:pPr defTabSz="430213">
              <a:buSzPct val="100000"/>
            </a:pPr>
            <a:r>
              <a:rPr lang="en-US" sz="800" dirty="0" smtClean="0">
                <a:solidFill>
                  <a:srgbClr val="87898B"/>
                </a:solidFill>
                <a:latin typeface="HP Simplified" pitchFamily="34" charset="0"/>
                <a:cs typeface="HP Simplified" pitchFamily="34" charset="0"/>
              </a:rPr>
              <a:t>Nepali</a:t>
            </a:r>
          </a:p>
          <a:p>
            <a:pPr defTabSz="430213">
              <a:buSzPct val="100000"/>
            </a:pPr>
            <a:r>
              <a:rPr lang="en-US" sz="800" dirty="0" smtClean="0">
                <a:solidFill>
                  <a:srgbClr val="87898B"/>
                </a:solidFill>
                <a:latin typeface="HP Simplified" pitchFamily="34" charset="0"/>
                <a:cs typeface="HP Simplified" pitchFamily="34" charset="0"/>
              </a:rPr>
              <a:t>Norwegian</a:t>
            </a:r>
          </a:p>
          <a:p>
            <a:pPr defTabSz="430213">
              <a:buSzPct val="100000"/>
            </a:pPr>
            <a:r>
              <a:rPr lang="en-US" sz="800" dirty="0" smtClean="0">
                <a:solidFill>
                  <a:srgbClr val="87898B"/>
                </a:solidFill>
                <a:latin typeface="HP Simplified" pitchFamily="34" charset="0"/>
                <a:cs typeface="HP Simplified" pitchFamily="34" charset="0"/>
              </a:rPr>
              <a:t>Oriya</a:t>
            </a:r>
          </a:p>
          <a:p>
            <a:pPr defTabSz="430213">
              <a:buSzPct val="100000"/>
            </a:pPr>
            <a:r>
              <a:rPr lang="en-US" sz="800" dirty="0" smtClean="0">
                <a:solidFill>
                  <a:srgbClr val="87898B"/>
                </a:solidFill>
                <a:latin typeface="HP Simplified" pitchFamily="34" charset="0"/>
                <a:cs typeface="HP Simplified" pitchFamily="34" charset="0"/>
              </a:rPr>
              <a:t>Panjabi</a:t>
            </a:r>
          </a:p>
          <a:p>
            <a:pPr defTabSz="430213">
              <a:buSzPct val="100000"/>
            </a:pPr>
            <a:r>
              <a:rPr lang="en-US" sz="800" dirty="0" err="1" smtClean="0">
                <a:solidFill>
                  <a:srgbClr val="87898B"/>
                </a:solidFill>
                <a:latin typeface="HP Simplified" pitchFamily="34" charset="0"/>
                <a:cs typeface="HP Simplified" pitchFamily="34" charset="0"/>
              </a:rPr>
              <a:t>Pushto</a:t>
            </a:r>
            <a:r>
              <a:rPr lang="en-US" sz="800" dirty="0" smtClean="0">
                <a:solidFill>
                  <a:srgbClr val="87898B"/>
                </a:solidFill>
                <a:latin typeface="HP Simplified" pitchFamily="34" charset="0"/>
                <a:cs typeface="HP Simplified" pitchFamily="34" charset="0"/>
              </a:rPr>
              <a:t> (Pashto)</a:t>
            </a:r>
          </a:p>
          <a:p>
            <a:pPr defTabSz="430213">
              <a:buSzPct val="100000"/>
            </a:pPr>
            <a:r>
              <a:rPr lang="en-US" sz="800" dirty="0" smtClean="0">
                <a:solidFill>
                  <a:srgbClr val="87898B"/>
                </a:solidFill>
                <a:latin typeface="HP Simplified" pitchFamily="34" charset="0"/>
                <a:cs typeface="HP Simplified" pitchFamily="34" charset="0"/>
              </a:rPr>
              <a:t>Persian (Farsi)</a:t>
            </a:r>
          </a:p>
          <a:p>
            <a:pPr defTabSz="430213">
              <a:buSzPct val="100000"/>
            </a:pPr>
            <a:r>
              <a:rPr lang="en-US" sz="800" dirty="0" smtClean="0">
                <a:solidFill>
                  <a:srgbClr val="87898B"/>
                </a:solidFill>
                <a:latin typeface="HP Simplified" pitchFamily="34" charset="0"/>
                <a:cs typeface="HP Simplified" pitchFamily="34" charset="0"/>
              </a:rPr>
              <a:t>Polish</a:t>
            </a:r>
          </a:p>
          <a:p>
            <a:pPr defTabSz="430213">
              <a:buSzPct val="100000"/>
            </a:pPr>
            <a:r>
              <a:rPr lang="en-US" sz="800" dirty="0" smtClean="0">
                <a:solidFill>
                  <a:srgbClr val="87898B"/>
                </a:solidFill>
                <a:latin typeface="HP Simplified" pitchFamily="34" charset="0"/>
                <a:cs typeface="HP Simplified" pitchFamily="34" charset="0"/>
              </a:rPr>
              <a:t>Portuguese</a:t>
            </a:r>
          </a:p>
          <a:p>
            <a:pPr defTabSz="430213">
              <a:buSzPct val="100000"/>
            </a:pPr>
            <a:r>
              <a:rPr lang="en-US" sz="800" dirty="0" err="1" smtClean="0">
                <a:solidFill>
                  <a:srgbClr val="87898B"/>
                </a:solidFill>
                <a:latin typeface="HP Simplified" pitchFamily="34" charset="0"/>
                <a:cs typeface="HP Simplified" pitchFamily="34" charset="0"/>
              </a:rPr>
              <a:t>Romansch</a:t>
            </a:r>
            <a:r>
              <a:rPr lang="en-US" sz="800" dirty="0" smtClean="0">
                <a:solidFill>
                  <a:srgbClr val="87898B"/>
                </a:solidFill>
                <a:latin typeface="HP Simplified" pitchFamily="34" charset="0"/>
                <a:cs typeface="HP Simplified" pitchFamily="34" charset="0"/>
              </a:rPr>
              <a:t> (</a:t>
            </a:r>
            <a:r>
              <a:rPr lang="en-US" sz="800" dirty="0" err="1" smtClean="0">
                <a:solidFill>
                  <a:srgbClr val="87898B"/>
                </a:solidFill>
                <a:latin typeface="HP Simplified" pitchFamily="34" charset="0"/>
                <a:cs typeface="HP Simplified" pitchFamily="34" charset="0"/>
              </a:rPr>
              <a:t>Rhaeto</a:t>
            </a:r>
            <a:r>
              <a:rPr lang="en-US" sz="800" dirty="0" smtClean="0">
                <a:solidFill>
                  <a:srgbClr val="87898B"/>
                </a:solidFill>
                <a:latin typeface="HP Simplified" pitchFamily="34" charset="0"/>
                <a:cs typeface="HP Simplified" pitchFamily="34" charset="0"/>
              </a:rPr>
              <a:t>)</a:t>
            </a:r>
          </a:p>
          <a:p>
            <a:pPr defTabSz="430213">
              <a:buSzPct val="100000"/>
            </a:pPr>
            <a:r>
              <a:rPr lang="en-US" sz="800" dirty="0" smtClean="0">
                <a:solidFill>
                  <a:srgbClr val="87898B"/>
                </a:solidFill>
                <a:latin typeface="HP Simplified" pitchFamily="34" charset="0"/>
                <a:cs typeface="HP Simplified" pitchFamily="34" charset="0"/>
              </a:rPr>
              <a:t>Romanian</a:t>
            </a:r>
          </a:p>
          <a:p>
            <a:pPr defTabSz="430213">
              <a:buSzPct val="100000"/>
            </a:pPr>
            <a:r>
              <a:rPr lang="en-US" sz="800" dirty="0" smtClean="0">
                <a:solidFill>
                  <a:srgbClr val="87898B"/>
                </a:solidFill>
                <a:latin typeface="HP Simplified" pitchFamily="34" charset="0"/>
                <a:cs typeface="HP Simplified" pitchFamily="34" charset="0"/>
              </a:rPr>
              <a:t>Russian</a:t>
            </a:r>
          </a:p>
          <a:p>
            <a:pPr defTabSz="430213">
              <a:buSzPct val="100000"/>
            </a:pPr>
            <a:r>
              <a:rPr lang="en-US" sz="800" dirty="0" smtClean="0">
                <a:solidFill>
                  <a:srgbClr val="87898B"/>
                </a:solidFill>
                <a:latin typeface="HP Simplified" pitchFamily="34" charset="0"/>
                <a:cs typeface="HP Simplified" pitchFamily="34" charset="0"/>
              </a:rPr>
              <a:t>Sami</a:t>
            </a:r>
          </a:p>
          <a:p>
            <a:pPr defTabSz="430213">
              <a:buSzPct val="100000"/>
            </a:pPr>
            <a:r>
              <a:rPr lang="en-US" sz="800" dirty="0" smtClean="0">
                <a:solidFill>
                  <a:srgbClr val="87898B"/>
                </a:solidFill>
                <a:latin typeface="HP Simplified" pitchFamily="34" charset="0"/>
                <a:cs typeface="HP Simplified" pitchFamily="34" charset="0"/>
              </a:rPr>
              <a:t>Serbian</a:t>
            </a:r>
          </a:p>
          <a:p>
            <a:pPr defTabSz="430213">
              <a:buSzPct val="100000"/>
            </a:pPr>
            <a:r>
              <a:rPr lang="en-US" sz="800" dirty="0" smtClean="0">
                <a:solidFill>
                  <a:srgbClr val="87898B"/>
                </a:solidFill>
                <a:latin typeface="HP Simplified" pitchFamily="34" charset="0"/>
                <a:cs typeface="HP Simplified" pitchFamily="34" charset="0"/>
              </a:rPr>
              <a:t>Sesotho</a:t>
            </a:r>
          </a:p>
          <a:p>
            <a:pPr defTabSz="430213">
              <a:buSzPct val="100000"/>
            </a:pPr>
            <a:r>
              <a:rPr lang="en-US" sz="800" dirty="0" err="1" smtClean="0">
                <a:solidFill>
                  <a:srgbClr val="87898B"/>
                </a:solidFill>
                <a:latin typeface="HP Simplified" pitchFamily="34" charset="0"/>
                <a:cs typeface="HP Simplified" pitchFamily="34" charset="0"/>
              </a:rPr>
              <a:t>Sesothosaleboa</a:t>
            </a:r>
            <a:endParaRPr lang="en-US" sz="800" dirty="0" smtClean="0">
              <a:solidFill>
                <a:srgbClr val="87898B"/>
              </a:solidFill>
              <a:latin typeface="HP Simplified" pitchFamily="34" charset="0"/>
              <a:cs typeface="HP Simplified" pitchFamily="34" charset="0"/>
            </a:endParaRPr>
          </a:p>
          <a:p>
            <a:pPr defTabSz="430213">
              <a:buSzPct val="100000"/>
            </a:pPr>
            <a:r>
              <a:rPr lang="en-US" sz="800" dirty="0" smtClean="0">
                <a:solidFill>
                  <a:srgbClr val="87898B"/>
                </a:solidFill>
                <a:latin typeface="HP Simplified" pitchFamily="34" charset="0"/>
                <a:cs typeface="HP Simplified" pitchFamily="34" charset="0"/>
              </a:rPr>
              <a:t>Sinhala (Singhalese)</a:t>
            </a:r>
          </a:p>
          <a:p>
            <a:pPr defTabSz="430213">
              <a:buSzPct val="100000"/>
            </a:pPr>
            <a:r>
              <a:rPr lang="en-US" sz="800" dirty="0" smtClean="0">
                <a:solidFill>
                  <a:srgbClr val="87898B"/>
                </a:solidFill>
                <a:latin typeface="HP Simplified" pitchFamily="34" charset="0"/>
                <a:cs typeface="HP Simplified" pitchFamily="34" charset="0"/>
              </a:rPr>
              <a:t>SiSwati (</a:t>
            </a:r>
            <a:r>
              <a:rPr lang="en-US" sz="800" dirty="0" err="1" smtClean="0">
                <a:solidFill>
                  <a:srgbClr val="87898B"/>
                </a:solidFill>
                <a:latin typeface="HP Simplified" pitchFamily="34" charset="0"/>
                <a:cs typeface="HP Simplified" pitchFamily="34" charset="0"/>
              </a:rPr>
              <a:t>Siswant</a:t>
            </a:r>
            <a:r>
              <a:rPr lang="en-US" sz="800" dirty="0" smtClean="0">
                <a:solidFill>
                  <a:srgbClr val="87898B"/>
                </a:solidFill>
                <a:latin typeface="HP Simplified" pitchFamily="34" charset="0"/>
                <a:cs typeface="HP Simplified" pitchFamily="34" charset="0"/>
              </a:rPr>
              <a:t>)</a:t>
            </a:r>
          </a:p>
          <a:p>
            <a:pPr defTabSz="430213">
              <a:buSzPct val="100000"/>
            </a:pPr>
            <a:r>
              <a:rPr lang="en-US" sz="800" dirty="0" smtClean="0">
                <a:solidFill>
                  <a:srgbClr val="87898B"/>
                </a:solidFill>
                <a:latin typeface="HP Simplified" pitchFamily="34" charset="0"/>
                <a:cs typeface="HP Simplified" pitchFamily="34" charset="0"/>
              </a:rPr>
              <a:t>Slovak</a:t>
            </a:r>
          </a:p>
          <a:p>
            <a:pPr defTabSz="430213">
              <a:buSzPct val="100000"/>
            </a:pPr>
            <a:r>
              <a:rPr lang="en-US" sz="800" dirty="0" smtClean="0">
                <a:solidFill>
                  <a:srgbClr val="87898B"/>
                </a:solidFill>
                <a:latin typeface="HP Simplified" pitchFamily="34" charset="0"/>
                <a:cs typeface="HP Simplified" pitchFamily="34" charset="0"/>
              </a:rPr>
              <a:t>Slovenian</a:t>
            </a:r>
          </a:p>
          <a:p>
            <a:pPr defTabSz="430213">
              <a:buSzPct val="100000"/>
            </a:pPr>
            <a:r>
              <a:rPr lang="en-US" sz="800" dirty="0" smtClean="0">
                <a:solidFill>
                  <a:srgbClr val="87898B"/>
                </a:solidFill>
                <a:latin typeface="HP Simplified" pitchFamily="34" charset="0"/>
                <a:cs typeface="HP Simplified" pitchFamily="34" charset="0"/>
              </a:rPr>
              <a:t>Somali</a:t>
            </a:r>
          </a:p>
          <a:p>
            <a:pPr defTabSz="430213">
              <a:buSzPct val="100000"/>
            </a:pPr>
            <a:r>
              <a:rPr lang="en-US" sz="800" dirty="0" smtClean="0">
                <a:solidFill>
                  <a:srgbClr val="87898B"/>
                </a:solidFill>
                <a:latin typeface="HP Simplified" pitchFamily="34" charset="0"/>
                <a:cs typeface="HP Simplified" pitchFamily="34" charset="0"/>
              </a:rPr>
              <a:t>Sorbian</a:t>
            </a:r>
          </a:p>
          <a:p>
            <a:pPr defTabSz="430213">
              <a:buSzPct val="100000"/>
            </a:pPr>
            <a:r>
              <a:rPr lang="en-US" sz="800" dirty="0" smtClean="0">
                <a:solidFill>
                  <a:srgbClr val="87898B"/>
                </a:solidFill>
                <a:latin typeface="HP Simplified" pitchFamily="34" charset="0"/>
                <a:cs typeface="HP Simplified" pitchFamily="34" charset="0"/>
              </a:rPr>
              <a:t>Spanish</a:t>
            </a:r>
          </a:p>
          <a:p>
            <a:pPr defTabSz="430213">
              <a:buSzPct val="100000"/>
            </a:pPr>
            <a:r>
              <a:rPr lang="en-US" sz="800" dirty="0" err="1" smtClean="0">
                <a:solidFill>
                  <a:srgbClr val="87898B"/>
                </a:solidFill>
                <a:latin typeface="HP Simplified" pitchFamily="34" charset="0"/>
                <a:cs typeface="HP Simplified" pitchFamily="34" charset="0"/>
              </a:rPr>
              <a:t>Syriac</a:t>
            </a:r>
            <a:endParaRPr lang="en-US" sz="800" dirty="0" smtClean="0">
              <a:solidFill>
                <a:srgbClr val="87898B"/>
              </a:solidFill>
              <a:latin typeface="HP Simplified" pitchFamily="34" charset="0"/>
              <a:cs typeface="HP Simplified" pitchFamily="34" charset="0"/>
            </a:endParaRPr>
          </a:p>
          <a:p>
            <a:pPr defTabSz="430213">
              <a:buSzPct val="100000"/>
            </a:pPr>
            <a:r>
              <a:rPr lang="en-US" sz="800" dirty="0" smtClean="0">
                <a:solidFill>
                  <a:srgbClr val="87898B"/>
                </a:solidFill>
                <a:latin typeface="HP Simplified" pitchFamily="34" charset="0"/>
                <a:cs typeface="HP Simplified" pitchFamily="34" charset="0"/>
              </a:rPr>
              <a:t>Swahili</a:t>
            </a:r>
          </a:p>
          <a:p>
            <a:pPr defTabSz="430213">
              <a:buSzPct val="100000"/>
            </a:pPr>
            <a:r>
              <a:rPr lang="en-US" sz="800" dirty="0" smtClean="0">
                <a:solidFill>
                  <a:srgbClr val="87898B"/>
                </a:solidFill>
                <a:latin typeface="HP Simplified" pitchFamily="34" charset="0"/>
                <a:cs typeface="HP Simplified" pitchFamily="34" charset="0"/>
              </a:rPr>
              <a:t>Swedish</a:t>
            </a:r>
          </a:p>
          <a:p>
            <a:pPr defTabSz="430213">
              <a:buSzPct val="100000"/>
            </a:pPr>
            <a:r>
              <a:rPr lang="en-US" sz="800" dirty="0" err="1" smtClean="0">
                <a:solidFill>
                  <a:srgbClr val="87898B"/>
                </a:solidFill>
                <a:latin typeface="HP Simplified" pitchFamily="34" charset="0"/>
                <a:cs typeface="HP Simplified" pitchFamily="34" charset="0"/>
              </a:rPr>
              <a:t>Tagalog</a:t>
            </a:r>
            <a:endParaRPr lang="en-US" sz="800" dirty="0" smtClean="0">
              <a:solidFill>
                <a:srgbClr val="87898B"/>
              </a:solidFill>
              <a:latin typeface="HP Simplified" pitchFamily="34" charset="0"/>
              <a:cs typeface="HP Simplified" pitchFamily="34" charset="0"/>
            </a:endParaRPr>
          </a:p>
          <a:p>
            <a:pPr defTabSz="430213">
              <a:buSzPct val="100000"/>
            </a:pPr>
            <a:r>
              <a:rPr lang="en-US" sz="800" dirty="0" smtClean="0">
                <a:solidFill>
                  <a:srgbClr val="87898B"/>
                </a:solidFill>
                <a:latin typeface="HP Simplified" pitchFamily="34" charset="0"/>
                <a:cs typeface="HP Simplified" pitchFamily="34" charset="0"/>
              </a:rPr>
              <a:t>Tajik</a:t>
            </a:r>
          </a:p>
          <a:p>
            <a:pPr defTabSz="430213">
              <a:buSzPct val="100000"/>
            </a:pPr>
            <a:r>
              <a:rPr lang="en-US" sz="800" dirty="0" smtClean="0">
                <a:solidFill>
                  <a:srgbClr val="87898B"/>
                </a:solidFill>
                <a:latin typeface="HP Simplified" pitchFamily="34" charset="0"/>
                <a:cs typeface="HP Simplified" pitchFamily="34" charset="0"/>
              </a:rPr>
              <a:t>Tamil</a:t>
            </a:r>
          </a:p>
          <a:p>
            <a:pPr defTabSz="430213">
              <a:buSzPct val="100000"/>
            </a:pPr>
            <a:r>
              <a:rPr lang="en-US" sz="800" dirty="0" smtClean="0">
                <a:solidFill>
                  <a:srgbClr val="87898B"/>
                </a:solidFill>
                <a:latin typeface="HP Simplified" pitchFamily="34" charset="0"/>
                <a:cs typeface="HP Simplified" pitchFamily="34" charset="0"/>
              </a:rPr>
              <a:t>Tatar</a:t>
            </a:r>
          </a:p>
          <a:p>
            <a:pPr defTabSz="430213">
              <a:buSzPct val="100000"/>
            </a:pPr>
            <a:r>
              <a:rPr lang="en-US" sz="800" dirty="0" smtClean="0">
                <a:solidFill>
                  <a:srgbClr val="87898B"/>
                </a:solidFill>
                <a:latin typeface="HP Simplified" pitchFamily="34" charset="0"/>
                <a:cs typeface="HP Simplified" pitchFamily="34" charset="0"/>
              </a:rPr>
              <a:t>Telugu</a:t>
            </a:r>
          </a:p>
          <a:p>
            <a:pPr defTabSz="430213">
              <a:buSzPct val="100000"/>
            </a:pPr>
            <a:r>
              <a:rPr lang="en-US" sz="800" dirty="0" smtClean="0">
                <a:solidFill>
                  <a:srgbClr val="87898B"/>
                </a:solidFill>
                <a:latin typeface="HP Simplified" pitchFamily="34" charset="0"/>
                <a:cs typeface="HP Simplified" pitchFamily="34" charset="0"/>
              </a:rPr>
              <a:t>Thai</a:t>
            </a:r>
          </a:p>
          <a:p>
            <a:pPr defTabSz="430213">
              <a:buSzPct val="100000"/>
            </a:pPr>
            <a:r>
              <a:rPr lang="en-US" sz="800" dirty="0" smtClean="0">
                <a:solidFill>
                  <a:srgbClr val="87898B"/>
                </a:solidFill>
                <a:latin typeface="HP Simplified" pitchFamily="34" charset="0"/>
                <a:cs typeface="HP Simplified" pitchFamily="34" charset="0"/>
              </a:rPr>
              <a:t>Tibetan</a:t>
            </a:r>
          </a:p>
          <a:p>
            <a:pPr defTabSz="430213">
              <a:buSzPct val="100000"/>
            </a:pPr>
            <a:r>
              <a:rPr lang="en-US" sz="800" dirty="0" smtClean="0">
                <a:solidFill>
                  <a:srgbClr val="87898B"/>
                </a:solidFill>
                <a:latin typeface="HP Simplified" pitchFamily="34" charset="0"/>
                <a:cs typeface="HP Simplified" pitchFamily="34" charset="0"/>
              </a:rPr>
              <a:t>Tsonga</a:t>
            </a:r>
          </a:p>
          <a:p>
            <a:pPr defTabSz="430213">
              <a:buSzPct val="100000"/>
            </a:pPr>
            <a:r>
              <a:rPr lang="en-US" sz="800" dirty="0" smtClean="0">
                <a:solidFill>
                  <a:srgbClr val="87898B"/>
                </a:solidFill>
                <a:latin typeface="HP Simplified" pitchFamily="34" charset="0"/>
                <a:cs typeface="HP Simplified" pitchFamily="34" charset="0"/>
              </a:rPr>
              <a:t>Tswana</a:t>
            </a:r>
          </a:p>
          <a:p>
            <a:pPr defTabSz="430213">
              <a:buSzPct val="100000"/>
            </a:pPr>
            <a:r>
              <a:rPr lang="en-US" sz="800" dirty="0" smtClean="0">
                <a:solidFill>
                  <a:srgbClr val="87898B"/>
                </a:solidFill>
                <a:latin typeface="HP Simplified" pitchFamily="34" charset="0"/>
                <a:cs typeface="HP Simplified" pitchFamily="34" charset="0"/>
              </a:rPr>
              <a:t>Turkish</a:t>
            </a:r>
          </a:p>
          <a:p>
            <a:pPr defTabSz="430213">
              <a:buSzPct val="100000"/>
            </a:pPr>
            <a:r>
              <a:rPr lang="en-US" sz="800" dirty="0" smtClean="0">
                <a:solidFill>
                  <a:srgbClr val="87898B"/>
                </a:solidFill>
                <a:latin typeface="HP Simplified" pitchFamily="34" charset="0"/>
                <a:cs typeface="HP Simplified" pitchFamily="34" charset="0"/>
              </a:rPr>
              <a:t>Ukrainian</a:t>
            </a:r>
          </a:p>
          <a:p>
            <a:pPr defTabSz="430213">
              <a:buSzPct val="100000"/>
            </a:pPr>
            <a:r>
              <a:rPr lang="en-US" sz="800" dirty="0" smtClean="0">
                <a:solidFill>
                  <a:srgbClr val="87898B"/>
                </a:solidFill>
                <a:latin typeface="HP Simplified" pitchFamily="34" charset="0"/>
                <a:cs typeface="HP Simplified" pitchFamily="34" charset="0"/>
              </a:rPr>
              <a:t>Urdu</a:t>
            </a:r>
          </a:p>
          <a:p>
            <a:pPr defTabSz="430213">
              <a:buSzPct val="100000"/>
            </a:pPr>
            <a:r>
              <a:rPr lang="en-US" sz="800" dirty="0" smtClean="0">
                <a:solidFill>
                  <a:srgbClr val="87898B"/>
                </a:solidFill>
                <a:latin typeface="HP Simplified" pitchFamily="34" charset="0"/>
                <a:cs typeface="HP Simplified" pitchFamily="34" charset="0"/>
              </a:rPr>
              <a:t>Uyghur</a:t>
            </a:r>
          </a:p>
          <a:p>
            <a:pPr defTabSz="430213">
              <a:buSzPct val="100000"/>
            </a:pPr>
            <a:r>
              <a:rPr lang="en-US" sz="800" dirty="0" smtClean="0">
                <a:solidFill>
                  <a:srgbClr val="87898B"/>
                </a:solidFill>
                <a:latin typeface="HP Simplified" pitchFamily="34" charset="0"/>
                <a:cs typeface="HP Simplified" pitchFamily="34" charset="0"/>
              </a:rPr>
              <a:t>Uzbek</a:t>
            </a:r>
          </a:p>
          <a:p>
            <a:pPr defTabSz="430213">
              <a:buSzPct val="100000"/>
            </a:pPr>
            <a:r>
              <a:rPr lang="en-US" sz="800" dirty="0" smtClean="0">
                <a:solidFill>
                  <a:srgbClr val="87898B"/>
                </a:solidFill>
                <a:latin typeface="HP Simplified" pitchFamily="34" charset="0"/>
                <a:cs typeface="HP Simplified" pitchFamily="34" charset="0"/>
              </a:rPr>
              <a:t>Venda</a:t>
            </a:r>
          </a:p>
          <a:p>
            <a:pPr defTabSz="430213">
              <a:buSzPct val="100000"/>
            </a:pPr>
            <a:r>
              <a:rPr lang="en-US" sz="800" dirty="0" smtClean="0">
                <a:solidFill>
                  <a:srgbClr val="87898B"/>
                </a:solidFill>
                <a:latin typeface="HP Simplified" pitchFamily="34" charset="0"/>
                <a:cs typeface="HP Simplified" pitchFamily="34" charset="0"/>
              </a:rPr>
              <a:t>Vietnamese</a:t>
            </a:r>
          </a:p>
          <a:p>
            <a:pPr defTabSz="430213">
              <a:buSzPct val="100000"/>
            </a:pPr>
            <a:r>
              <a:rPr lang="en-US" sz="800" dirty="0" smtClean="0">
                <a:solidFill>
                  <a:srgbClr val="87898B"/>
                </a:solidFill>
                <a:latin typeface="HP Simplified" pitchFamily="34" charset="0"/>
                <a:cs typeface="HP Simplified" pitchFamily="34" charset="0"/>
              </a:rPr>
              <a:t>Welsh</a:t>
            </a:r>
          </a:p>
          <a:p>
            <a:pPr defTabSz="430213">
              <a:buSzPct val="100000"/>
            </a:pPr>
            <a:r>
              <a:rPr lang="en-US" sz="800" dirty="0" smtClean="0">
                <a:solidFill>
                  <a:srgbClr val="87898B"/>
                </a:solidFill>
                <a:latin typeface="HP Simplified" pitchFamily="34" charset="0"/>
                <a:cs typeface="HP Simplified" pitchFamily="34" charset="0"/>
              </a:rPr>
              <a:t>Xhosa</a:t>
            </a:r>
          </a:p>
        </p:txBody>
      </p:sp>
      <p:grpSp>
        <p:nvGrpSpPr>
          <p:cNvPr id="15" name="Group 14"/>
          <p:cNvGrpSpPr/>
          <p:nvPr/>
        </p:nvGrpSpPr>
        <p:grpSpPr>
          <a:xfrm>
            <a:off x="5654017" y="1905305"/>
            <a:ext cx="2175932" cy="1726101"/>
            <a:chOff x="7162800" y="880533"/>
            <a:chExt cx="1761066" cy="1397000"/>
          </a:xfrm>
        </p:grpSpPr>
        <p:sp>
          <p:nvSpPr>
            <p:cNvPr id="14" name="Rectangle 13"/>
            <p:cNvSpPr/>
            <p:nvPr/>
          </p:nvSpPr>
          <p:spPr>
            <a:xfrm>
              <a:off x="7162800" y="880533"/>
              <a:ext cx="1761066" cy="1397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Language.png"/>
            <p:cNvPicPr>
              <a:picLocks noChangeAspect="1"/>
            </p:cNvPicPr>
            <p:nvPr/>
          </p:nvPicPr>
          <p:blipFill>
            <a:blip r:embed="rId3"/>
            <a:stretch>
              <a:fillRect/>
            </a:stretch>
          </p:blipFill>
          <p:spPr>
            <a:xfrm>
              <a:off x="7171638" y="890520"/>
              <a:ext cx="1735295" cy="1387013"/>
            </a:xfrm>
            <a:prstGeom prst="rect">
              <a:avLst/>
            </a:prstGeom>
          </p:spPr>
        </p:pic>
      </p:grpSp>
    </p:spTree>
    <p:extLst>
      <p:ext uri="{BB962C8B-B14F-4D97-AF65-F5344CB8AC3E}">
        <p14:creationId xmlns:p14="http://schemas.microsoft.com/office/powerpoint/2010/main" val="2545586960"/>
      </p:ext>
    </p:extLst>
  </p:cSld>
  <p:clrMapOvr>
    <a:masterClrMapping/>
  </p:clrMapOvr>
  <mc:AlternateContent xmlns:mc="http://schemas.openxmlformats.org/markup-compatibility/2006" xmlns:p14="http://schemas.microsoft.com/office/powerpoint/2010/main">
    <mc:Choice Requires="p14">
      <p:transition p14:dur="0" advClick="0"/>
    </mc:Choice>
    <mc:Fallback xmlns="" xmlns:mv="urn:schemas-microsoft-com:mac:vml">
      <mp:transition xmlns:mp="http://schemas.microsoft.com/office/mac/powerpoint/2008/mai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fontAlgn="base">
              <a:spcAft>
                <a:spcPct val="0"/>
              </a:spcAft>
            </a:pPr>
            <a:r>
              <a:rPr lang="en-US" dirty="0" smtClean="0">
                <a:latin typeface="+mj-lt"/>
                <a:cs typeface="Arial" pitchFamily="34" charset="0"/>
              </a:rPr>
              <a:t>Social: agents and profiling</a:t>
            </a:r>
          </a:p>
        </p:txBody>
      </p:sp>
      <p:sp>
        <p:nvSpPr>
          <p:cNvPr id="12" name="Text Placeholder 6"/>
          <p:cNvSpPr>
            <a:spLocks noGrp="1"/>
          </p:cNvSpPr>
          <p:nvPr>
            <p:ph sz="quarter" idx="16"/>
          </p:nvPr>
        </p:nvSpPr>
        <p:spPr>
          <a:prstGeom prst="rect">
            <a:avLst/>
          </a:prstGeom>
        </p:spPr>
        <p:txBody>
          <a:bodyPr/>
          <a:lstStyle/>
          <a:p>
            <a:r>
              <a:rPr lang="en-US" dirty="0" smtClean="0"/>
              <a:t>Explicit profiling (agent):</a:t>
            </a:r>
            <a:endParaRPr lang="en-GB" dirty="0" smtClean="0"/>
          </a:p>
          <a:p>
            <a:pPr lvl="2"/>
            <a:r>
              <a:rPr lang="en-US" dirty="0" smtClean="0"/>
              <a:t>“User definition”</a:t>
            </a:r>
          </a:p>
          <a:p>
            <a:pPr>
              <a:spcAft>
                <a:spcPts val="300"/>
              </a:spcAft>
            </a:pPr>
            <a:r>
              <a:rPr lang="en-GB" dirty="0" smtClean="0">
                <a:solidFill>
                  <a:srgbClr val="0096D6"/>
                </a:solidFill>
                <a:cs typeface="Arial" pitchFamily="34" charset="0"/>
              </a:rPr>
              <a:t>Define your interest using: </a:t>
            </a:r>
            <a:endParaRPr lang="en-GB" dirty="0" smtClean="0"/>
          </a:p>
          <a:p>
            <a:pPr lvl="2"/>
            <a:r>
              <a:rPr lang="en-US" dirty="0" smtClean="0"/>
              <a:t>Natural language descriptions</a:t>
            </a:r>
          </a:p>
          <a:p>
            <a:pPr lvl="2"/>
            <a:r>
              <a:rPr lang="en-US" dirty="0" smtClean="0"/>
              <a:t>Keyword/ Boolean rules</a:t>
            </a:r>
          </a:p>
          <a:p>
            <a:pPr lvl="2"/>
            <a:r>
              <a:rPr lang="en-US" dirty="0" smtClean="0"/>
              <a:t>Refine by example</a:t>
            </a:r>
          </a:p>
          <a:p>
            <a:pPr>
              <a:spcAft>
                <a:spcPts val="300"/>
              </a:spcAft>
            </a:pPr>
            <a:r>
              <a:rPr lang="en-GB" dirty="0" smtClean="0">
                <a:solidFill>
                  <a:srgbClr val="0096D6"/>
                </a:solidFill>
                <a:cs typeface="Arial" pitchFamily="34" charset="0"/>
              </a:rPr>
              <a:t>Automatically monitor information</a:t>
            </a:r>
          </a:p>
          <a:p>
            <a:pPr>
              <a:spcAft>
                <a:spcPts val="300"/>
              </a:spcAft>
            </a:pPr>
            <a:r>
              <a:rPr lang="en-GB" dirty="0" smtClean="0">
                <a:solidFill>
                  <a:srgbClr val="0096D6"/>
                </a:solidFill>
                <a:cs typeface="Arial" pitchFamily="34" charset="0"/>
              </a:rPr>
              <a:t>Customisable</a:t>
            </a:r>
          </a:p>
        </p:txBody>
      </p:sp>
      <p:sp>
        <p:nvSpPr>
          <p:cNvPr id="15" name="Content Placeholder 14"/>
          <p:cNvSpPr>
            <a:spLocks noGrp="1"/>
          </p:cNvSpPr>
          <p:nvPr>
            <p:ph sz="quarter" idx="17"/>
          </p:nvPr>
        </p:nvSpPr>
        <p:spPr/>
        <p:txBody>
          <a:bodyPr/>
          <a:lstStyle/>
          <a:p>
            <a:r>
              <a:rPr lang="en-US" dirty="0" smtClean="0"/>
              <a:t>Implicit Profiling:</a:t>
            </a:r>
            <a:endParaRPr lang="en-GB" dirty="0" smtClean="0"/>
          </a:p>
          <a:p>
            <a:pPr lvl="2"/>
            <a:r>
              <a:rPr lang="en-US" dirty="0" smtClean="0"/>
              <a:t>“Capturing </a:t>
            </a:r>
            <a:r>
              <a:rPr lang="en-US" dirty="0" err="1" smtClean="0"/>
              <a:t>behaviour</a:t>
            </a:r>
            <a:r>
              <a:rPr lang="en-US" dirty="0" smtClean="0"/>
              <a:t>”</a:t>
            </a:r>
          </a:p>
          <a:p>
            <a:r>
              <a:rPr lang="en-US" dirty="0" smtClean="0"/>
              <a:t>Share your interests using:</a:t>
            </a:r>
            <a:endParaRPr lang="en-GB" dirty="0" smtClean="0"/>
          </a:p>
          <a:p>
            <a:pPr lvl="2"/>
            <a:r>
              <a:rPr lang="en-US" dirty="0" smtClean="0"/>
              <a:t>Fully automated and dynamic profiles</a:t>
            </a:r>
          </a:p>
          <a:p>
            <a:pPr lvl="2"/>
            <a:r>
              <a:rPr lang="en-US" dirty="0" smtClean="0"/>
              <a:t>On-going monitoring of data consumption</a:t>
            </a:r>
          </a:p>
          <a:p>
            <a:pPr lvl="2"/>
            <a:r>
              <a:rPr lang="en-US" dirty="0" smtClean="0"/>
              <a:t>No refinement</a:t>
            </a:r>
          </a:p>
          <a:p>
            <a:pPr>
              <a:spcAft>
                <a:spcPts val="300"/>
              </a:spcAft>
            </a:pPr>
            <a:r>
              <a:rPr lang="en-GB" dirty="0" smtClean="0">
                <a:solidFill>
                  <a:srgbClr val="0096D6"/>
                </a:solidFill>
                <a:cs typeface="Arial" pitchFamily="34" charset="0"/>
              </a:rPr>
              <a:t>Multi-faceted profiles</a:t>
            </a:r>
          </a:p>
          <a:p>
            <a:pPr>
              <a:spcAft>
                <a:spcPts val="300"/>
              </a:spcAft>
            </a:pPr>
            <a:r>
              <a:rPr lang="en-GB" dirty="0" smtClean="0">
                <a:solidFill>
                  <a:srgbClr val="0096D6"/>
                </a:solidFill>
                <a:cs typeface="Arial" pitchFamily="34" charset="0"/>
              </a:rPr>
              <a:t>Always up-to-date</a:t>
            </a:r>
          </a:p>
          <a:p>
            <a:endParaRPr lang="en-US" dirty="0"/>
          </a:p>
        </p:txBody>
      </p:sp>
    </p:spTree>
    <p:extLst>
      <p:ext uri="{BB962C8B-B14F-4D97-AF65-F5344CB8AC3E}">
        <p14:creationId xmlns:p14="http://schemas.microsoft.com/office/powerpoint/2010/main" val="3039813412"/>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9"/>
          <p:cNvSpPr>
            <a:spLocks noGrp="1"/>
          </p:cNvSpPr>
          <p:nvPr>
            <p:ph type="title"/>
          </p:nvPr>
        </p:nvSpPr>
        <p:spPr/>
        <p:txBody>
          <a:bodyPr/>
          <a:lstStyle/>
          <a:p>
            <a:pPr fontAlgn="base">
              <a:spcAft>
                <a:spcPct val="0"/>
              </a:spcAft>
            </a:pPr>
            <a:r>
              <a:rPr dirty="0" smtClean="0">
                <a:solidFill>
                  <a:schemeClr val="tx1"/>
                </a:solidFill>
                <a:latin typeface="+mj-lt"/>
                <a:cs typeface="Arial" pitchFamily="34" charset="0"/>
              </a:rPr>
              <a:t>Mapped security</a:t>
            </a:r>
            <a:br>
              <a:rPr dirty="0" smtClean="0">
                <a:solidFill>
                  <a:schemeClr val="tx1"/>
                </a:solidFill>
                <a:latin typeface="+mj-lt"/>
                <a:cs typeface="Arial" pitchFamily="34" charset="0"/>
              </a:rPr>
            </a:br>
            <a:endParaRPr dirty="0" smtClean="0">
              <a:solidFill>
                <a:schemeClr val="tx1"/>
              </a:solidFill>
              <a:latin typeface="+mj-lt"/>
              <a:cs typeface="Arial" pitchFamily="34" charset="0"/>
            </a:endParaRPr>
          </a:p>
        </p:txBody>
      </p:sp>
      <p:sp>
        <p:nvSpPr>
          <p:cNvPr id="36871" name="Rectangle 4"/>
          <p:cNvSpPr>
            <a:spLocks noChangeArrowheads="1"/>
          </p:cNvSpPr>
          <p:nvPr/>
        </p:nvSpPr>
        <p:spPr bwMode="auto">
          <a:xfrm>
            <a:off x="5893168" y="2558340"/>
            <a:ext cx="2659962" cy="1200329"/>
          </a:xfrm>
          <a:prstGeom prst="rect">
            <a:avLst/>
          </a:prstGeom>
          <a:noFill/>
          <a:ln w="9525">
            <a:noFill/>
            <a:miter lim="800000"/>
            <a:headEnd/>
            <a:tailEnd/>
          </a:ln>
        </p:spPr>
        <p:txBody>
          <a:bodyPr wrap="square">
            <a:spAutoFit/>
          </a:bodyPr>
          <a:lstStyle/>
          <a:p>
            <a:pPr algn="ctr"/>
            <a:r>
              <a:rPr lang="en-US" sz="2400" b="1" dirty="0">
                <a:latin typeface="+mj-lt"/>
              </a:rPr>
              <a:t>Single </a:t>
            </a:r>
            <a:r>
              <a:rPr lang="en-US" sz="2400" b="1" dirty="0" smtClean="0">
                <a:latin typeface="+mj-lt"/>
              </a:rPr>
              <a:t>supplier </a:t>
            </a:r>
            <a:r>
              <a:rPr lang="en-US" sz="2400" b="1" dirty="0">
                <a:latin typeface="+mj-lt"/>
              </a:rPr>
              <a:t>to </a:t>
            </a:r>
            <a:r>
              <a:rPr lang="en-US" sz="2400" b="1" dirty="0" smtClean="0">
                <a:latin typeface="+mj-lt"/>
              </a:rPr>
              <a:t/>
            </a:r>
            <a:br>
              <a:rPr lang="en-US" sz="2400" b="1" dirty="0" smtClean="0">
                <a:latin typeface="+mj-lt"/>
              </a:rPr>
            </a:br>
            <a:r>
              <a:rPr lang="en-US" sz="2400" b="1" dirty="0" smtClean="0">
                <a:latin typeface="+mj-lt"/>
              </a:rPr>
              <a:t>US </a:t>
            </a:r>
            <a:r>
              <a:rPr lang="en-US" sz="2400" b="1" dirty="0">
                <a:latin typeface="+mj-lt"/>
              </a:rPr>
              <a:t>Department of Homeland Security</a:t>
            </a:r>
          </a:p>
        </p:txBody>
      </p:sp>
      <p:sp>
        <p:nvSpPr>
          <p:cNvPr id="36869" name="Rectangle 10"/>
          <p:cNvSpPr>
            <a:spLocks noChangeArrowheads="1"/>
          </p:cNvSpPr>
          <p:nvPr/>
        </p:nvSpPr>
        <p:spPr bwMode="auto">
          <a:xfrm>
            <a:off x="196850" y="0"/>
            <a:ext cx="8839200" cy="457200"/>
          </a:xfrm>
          <a:prstGeom prst="rect">
            <a:avLst/>
          </a:prstGeom>
          <a:noFill/>
          <a:ln w="9525">
            <a:noFill/>
            <a:miter lim="800000"/>
            <a:headEnd/>
            <a:tailEnd/>
          </a:ln>
        </p:spPr>
        <p:txBody>
          <a:bodyPr anchor="ctr"/>
          <a:lstStyle/>
          <a:p>
            <a:pPr eaLnBrk="0" hangingPunct="0"/>
            <a:r>
              <a:rPr lang="en-GB" sz="2400" b="1">
                <a:solidFill>
                  <a:srgbClr val="FFFFFF"/>
                </a:solidFill>
                <a:latin typeface="+mj-lt"/>
              </a:rPr>
              <a:t>  </a:t>
            </a:r>
            <a:endParaRPr lang="en-US" sz="2400" b="1">
              <a:solidFill>
                <a:srgbClr val="FFFFFF"/>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705" y="901844"/>
            <a:ext cx="1693566" cy="1693566"/>
          </a:xfrm>
          <a:prstGeom prst="rect">
            <a:avLst/>
          </a:prstGeom>
        </p:spPr>
      </p:pic>
      <p:sp>
        <p:nvSpPr>
          <p:cNvPr id="11" name="Text Placeholder 6"/>
          <p:cNvSpPr>
            <a:spLocks noGrp="1"/>
          </p:cNvSpPr>
          <p:nvPr>
            <p:ph sz="quarter" idx="10"/>
          </p:nvPr>
        </p:nvSpPr>
        <p:spPr>
          <a:xfrm>
            <a:off x="329184" y="1188720"/>
            <a:ext cx="4759283" cy="3219768"/>
          </a:xfrm>
        </p:spPr>
        <p:txBody>
          <a:bodyPr/>
          <a:lstStyle/>
          <a:p>
            <a:pPr lvl="2"/>
            <a:r>
              <a:rPr lang="en-US" dirty="0" smtClean="0"/>
              <a:t>Fully integrated Kerberos authentication together with Secure Socket Layer (SSL) encryption across all transactions</a:t>
            </a:r>
          </a:p>
          <a:p>
            <a:pPr lvl="2"/>
            <a:r>
              <a:rPr lang="en-US" dirty="0" smtClean="0"/>
              <a:t>Compliance with all major Security Standards, including US DoD5015.2, UK TNA2002, Australia’s VERS, ISO 15489</a:t>
            </a:r>
          </a:p>
          <a:p>
            <a:pPr lvl="2"/>
            <a:r>
              <a:rPr lang="en-US" dirty="0" smtClean="0"/>
              <a:t>Fully mapped security all ACL based access control</a:t>
            </a:r>
          </a:p>
          <a:p>
            <a:pPr lvl="2"/>
            <a:r>
              <a:rPr lang="en-US" dirty="0" smtClean="0"/>
              <a:t>Full-range of </a:t>
            </a:r>
            <a:r>
              <a:rPr lang="en-US" dirty="0" err="1" smtClean="0"/>
              <a:t>customisable</a:t>
            </a:r>
            <a:r>
              <a:rPr lang="en-US" dirty="0" smtClean="0"/>
              <a:t> security functionality, including:</a:t>
            </a:r>
          </a:p>
          <a:p>
            <a:pPr lvl="3"/>
            <a:r>
              <a:rPr lang="en-US" dirty="0" smtClean="0"/>
              <a:t>Discretionary access control (ACL based)</a:t>
            </a:r>
          </a:p>
          <a:p>
            <a:pPr lvl="3"/>
            <a:r>
              <a:rPr lang="en-US" dirty="0" smtClean="0"/>
              <a:t>Mandatory access control (Based on Meta Data)</a:t>
            </a:r>
          </a:p>
          <a:p>
            <a:pPr lvl="3"/>
            <a:r>
              <a:rPr lang="en-US" dirty="0" err="1" smtClean="0"/>
              <a:t>Kerberised</a:t>
            </a:r>
            <a:r>
              <a:rPr lang="en-US" dirty="0" smtClean="0"/>
              <a:t> access to IDOL</a:t>
            </a:r>
          </a:p>
          <a:p>
            <a:pPr lvl="3"/>
            <a:r>
              <a:rPr lang="en-US" dirty="0" smtClean="0"/>
              <a:t>Allows SSO authentication using Windows Active Directory</a:t>
            </a:r>
          </a:p>
        </p:txBody>
      </p:sp>
    </p:spTree>
    <p:extLst>
      <p:ext uri="{BB962C8B-B14F-4D97-AF65-F5344CB8AC3E}">
        <p14:creationId xmlns:p14="http://schemas.microsoft.com/office/powerpoint/2010/main" val="143705616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user\Desktop\Untitled-1.png"/>
          <p:cNvPicPr>
            <a:picLocks noChangeAspect="1" noChangeArrowheads="1"/>
          </p:cNvPicPr>
          <p:nvPr/>
        </p:nvPicPr>
        <p:blipFill>
          <a:blip r:embed="rId3"/>
          <a:srcRect/>
          <a:stretch>
            <a:fillRect/>
          </a:stretch>
        </p:blipFill>
        <p:spPr bwMode="auto">
          <a:xfrm>
            <a:off x="5879206" y="218941"/>
            <a:ext cx="3264794" cy="5527809"/>
          </a:xfrm>
          <a:prstGeom prst="rect">
            <a:avLst/>
          </a:prstGeom>
          <a:noFill/>
          <a:ln w="9525">
            <a:noFill/>
            <a:miter lim="800000"/>
            <a:headEnd/>
            <a:tailEnd/>
          </a:ln>
        </p:spPr>
      </p:pic>
      <p:sp>
        <p:nvSpPr>
          <p:cNvPr id="37891" name="Rectangle 3"/>
          <p:cNvSpPr>
            <a:spLocks noGrp="1" noChangeArrowheads="1"/>
          </p:cNvSpPr>
          <p:nvPr>
            <p:ph type="title"/>
          </p:nvPr>
        </p:nvSpPr>
        <p:spPr/>
        <p:txBody>
          <a:bodyPr/>
          <a:lstStyle/>
          <a:p>
            <a:r>
              <a:rPr lang="en-US" smtClean="0"/>
              <a:t>Rich media support</a:t>
            </a:r>
            <a:endParaRPr lang="en-US" dirty="0" smtClean="0"/>
          </a:p>
        </p:txBody>
      </p:sp>
      <p:sp>
        <p:nvSpPr>
          <p:cNvPr id="10" name="Text Placeholder 6"/>
          <p:cNvSpPr>
            <a:spLocks noGrp="1"/>
          </p:cNvSpPr>
          <p:nvPr>
            <p:ph sz="quarter" idx="10"/>
          </p:nvPr>
        </p:nvSpPr>
        <p:spPr>
          <a:xfrm>
            <a:off x="329184" y="1188720"/>
            <a:ext cx="8117904" cy="3219768"/>
          </a:xfrm>
        </p:spPr>
        <p:txBody>
          <a:bodyPr/>
          <a:lstStyle/>
          <a:p>
            <a:pPr lvl="2"/>
            <a:r>
              <a:rPr lang="en-US" dirty="0" smtClean="0"/>
              <a:t>Video is “watched and listened to”</a:t>
            </a:r>
          </a:p>
          <a:p>
            <a:pPr lvl="3"/>
            <a:r>
              <a:rPr lang="en-US" dirty="0" smtClean="0"/>
              <a:t>Metadata automatically created</a:t>
            </a:r>
          </a:p>
          <a:p>
            <a:pPr lvl="3"/>
            <a:r>
              <a:rPr lang="en-US" dirty="0" smtClean="0"/>
              <a:t>Key frames created providing a unique understanding of each frame</a:t>
            </a:r>
          </a:p>
          <a:p>
            <a:pPr lvl="3"/>
            <a:r>
              <a:rPr lang="en-US" dirty="0" smtClean="0"/>
              <a:t>Speech to text allows for accurate </a:t>
            </a:r>
            <a:r>
              <a:rPr lang="en-US" dirty="0" err="1" smtClean="0"/>
              <a:t>synchronisation</a:t>
            </a:r>
            <a:r>
              <a:rPr lang="en-US" dirty="0" smtClean="0"/>
              <a:t> and re-use</a:t>
            </a:r>
          </a:p>
          <a:p>
            <a:pPr lvl="3"/>
            <a:r>
              <a:rPr lang="en-US" dirty="0" smtClean="0"/>
              <a:t>Automatically understand video footage and audio streams</a:t>
            </a:r>
          </a:p>
          <a:p>
            <a:pPr lvl="2"/>
            <a:r>
              <a:rPr lang="en-US" dirty="0" smtClean="0"/>
              <a:t>Advanced analytics can be applied to video and audio components</a:t>
            </a:r>
          </a:p>
          <a:p>
            <a:pPr lvl="2"/>
            <a:r>
              <a:rPr lang="en-US" dirty="0" smtClean="0"/>
              <a:t>User generated content can be associated to other assets </a:t>
            </a:r>
            <a:br>
              <a:rPr lang="en-US" dirty="0" smtClean="0"/>
            </a:br>
            <a:r>
              <a:rPr lang="en-US" dirty="0" smtClean="0"/>
              <a:t>allowing for the “long-tail” to be captured</a:t>
            </a:r>
          </a:p>
          <a:p>
            <a:pPr lvl="2"/>
            <a:r>
              <a:rPr lang="en-US" dirty="0" smtClean="0"/>
              <a:t>Rich media assets can be clustered, </a:t>
            </a:r>
            <a:r>
              <a:rPr lang="en-US" dirty="0" err="1" smtClean="0"/>
              <a:t>categorised</a:t>
            </a:r>
            <a:r>
              <a:rPr lang="en-US" dirty="0" smtClean="0"/>
              <a:t> </a:t>
            </a:r>
            <a:br>
              <a:rPr lang="en-US" dirty="0" smtClean="0"/>
            </a:br>
            <a:r>
              <a:rPr lang="en-US" dirty="0" smtClean="0"/>
              <a:t>and linked to other electronic information of all types</a:t>
            </a:r>
          </a:p>
          <a:p>
            <a:pPr lvl="3"/>
            <a:r>
              <a:rPr lang="en-US" dirty="0" smtClean="0"/>
              <a:t>Deliver the right information, to the right person, at the right time</a:t>
            </a:r>
          </a:p>
          <a:p>
            <a:pPr lvl="2"/>
            <a:endParaRPr lang="en-US" dirty="0" smtClean="0"/>
          </a:p>
        </p:txBody>
      </p:sp>
    </p:spTree>
    <p:extLst>
      <p:ext uri="{BB962C8B-B14F-4D97-AF65-F5344CB8AC3E}">
        <p14:creationId xmlns:p14="http://schemas.microsoft.com/office/powerpoint/2010/main" val="355510756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1"/>
          <p:cNvSpPr>
            <a:spLocks noGrp="1"/>
          </p:cNvSpPr>
          <p:nvPr>
            <p:ph type="title"/>
          </p:nvPr>
        </p:nvSpPr>
        <p:spPr/>
        <p:txBody>
          <a:bodyPr/>
          <a:lstStyle/>
          <a:p>
            <a:r>
              <a:rPr smtClean="0"/>
              <a:t>KeyView technology</a:t>
            </a:r>
            <a:endParaRPr dirty="0" smtClean="0"/>
          </a:p>
        </p:txBody>
      </p:sp>
      <p:sp>
        <p:nvSpPr>
          <p:cNvPr id="39941" name="Text Box 4"/>
          <p:cNvSpPr txBox="1">
            <a:spLocks noChangeArrowheads="1"/>
          </p:cNvSpPr>
          <p:nvPr/>
        </p:nvSpPr>
        <p:spPr bwMode="auto">
          <a:xfrm>
            <a:off x="5215467" y="998374"/>
            <a:ext cx="3584313" cy="1077218"/>
          </a:xfrm>
          <a:prstGeom prst="rect">
            <a:avLst/>
          </a:prstGeom>
          <a:noFill/>
          <a:ln w="9525">
            <a:noFill/>
            <a:miter lim="800000"/>
            <a:headEnd/>
            <a:tailEnd/>
          </a:ln>
        </p:spPr>
        <p:txBody>
          <a:bodyPr wrap="square">
            <a:spAutoFit/>
          </a:bodyPr>
          <a:lstStyle/>
          <a:p>
            <a:r>
              <a:rPr lang="en-GB" sz="1600" b="1" dirty="0">
                <a:solidFill>
                  <a:srgbClr val="0096D6"/>
                </a:solidFill>
                <a:latin typeface="+mj-lt"/>
              </a:rPr>
              <a:t>“</a:t>
            </a:r>
            <a:r>
              <a:rPr lang="en-GB" sz="1600" b="1" dirty="0" err="1">
                <a:solidFill>
                  <a:srgbClr val="0096D6"/>
                </a:solidFill>
                <a:latin typeface="+mj-lt"/>
              </a:rPr>
              <a:t>KeyView</a:t>
            </a:r>
            <a:r>
              <a:rPr lang="en-GB" sz="1600" b="1" dirty="0">
                <a:solidFill>
                  <a:srgbClr val="0096D6"/>
                </a:solidFill>
                <a:latin typeface="+mj-lt"/>
              </a:rPr>
              <a:t> IDOL Filter and Export SDKs offer superior overall performance and robustness. Further, we felt the technical support was second to none.”</a:t>
            </a:r>
          </a:p>
          <a:p>
            <a:endParaRPr lang="en-US" sz="1600" b="1" dirty="0">
              <a:solidFill>
                <a:srgbClr val="0096D6"/>
              </a:solidFill>
              <a:latin typeface="+mj-lt"/>
            </a:endParaRPr>
          </a:p>
        </p:txBody>
      </p:sp>
      <p:pic>
        <p:nvPicPr>
          <p:cNvPr id="2" name="Picture 1"/>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7132375" y="2175890"/>
            <a:ext cx="1531225" cy="194672"/>
          </a:xfrm>
          <a:prstGeom prst="rect">
            <a:avLst/>
          </a:prstGeom>
        </p:spPr>
      </p:pic>
      <p:pic>
        <p:nvPicPr>
          <p:cNvPr id="3" name="Picture 2"/>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2161275" y="2957569"/>
            <a:ext cx="1089070" cy="640629"/>
          </a:xfrm>
          <a:prstGeom prst="rect">
            <a:avLst/>
          </a:prstGeom>
        </p:spPr>
      </p:pic>
      <p:pic>
        <p:nvPicPr>
          <p:cNvPr id="4" name="Picture 3"/>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1922450" y="3625009"/>
            <a:ext cx="1425062" cy="697184"/>
          </a:xfrm>
          <a:prstGeom prst="rect">
            <a:avLst/>
          </a:prstGeom>
        </p:spPr>
      </p:pic>
      <p:pic>
        <p:nvPicPr>
          <p:cNvPr id="5" name="Picture 4"/>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3363803" y="2893344"/>
            <a:ext cx="1472216" cy="712052"/>
          </a:xfrm>
          <a:prstGeom prst="rect">
            <a:avLst/>
          </a:prstGeom>
        </p:spPr>
      </p:pic>
      <p:pic>
        <p:nvPicPr>
          <p:cNvPr id="6" name="Picture 5"/>
          <p:cNvPicPr>
            <a:picLocks noChangeAspect="1"/>
          </p:cNvPicPr>
          <p:nvPr/>
        </p:nvPicPr>
        <p:blipFill rotWithShape="1">
          <a:blip r:embed="rId7">
            <a:biLevel thresh="50000"/>
            <a:extLst>
              <a:ext uri="{28A0092B-C50C-407E-A947-70E740481C1C}">
                <a14:useLocalDpi xmlns:a14="http://schemas.microsoft.com/office/drawing/2010/main" val="0"/>
              </a:ext>
            </a:extLst>
          </a:blip>
          <a:srcRect l="15738" t="23762" r="11286" b="18894"/>
          <a:stretch/>
        </p:blipFill>
        <p:spPr>
          <a:xfrm>
            <a:off x="517687" y="3560974"/>
            <a:ext cx="1261537" cy="700493"/>
          </a:xfrm>
          <a:prstGeom prst="rect">
            <a:avLst/>
          </a:prstGeom>
        </p:spPr>
      </p:pic>
      <p:pic>
        <p:nvPicPr>
          <p:cNvPr id="7" name="Picture 6"/>
          <p:cNvPicPr>
            <a:picLocks noChangeAspect="1"/>
          </p:cNvPicPr>
          <p:nvPr/>
        </p:nvPicPr>
        <p:blipFill>
          <a:blip r:embed="rId8">
            <a:biLevel thresh="50000"/>
            <a:extLst>
              <a:ext uri="{28A0092B-C50C-407E-A947-70E740481C1C}">
                <a14:useLocalDpi xmlns:a14="http://schemas.microsoft.com/office/drawing/2010/main" val="0"/>
              </a:ext>
            </a:extLst>
          </a:blip>
          <a:stretch>
            <a:fillRect/>
          </a:stretch>
        </p:blipFill>
        <p:spPr>
          <a:xfrm>
            <a:off x="266700" y="2988010"/>
            <a:ext cx="1778091" cy="499464"/>
          </a:xfrm>
          <a:prstGeom prst="rect">
            <a:avLst/>
          </a:prstGeom>
        </p:spPr>
      </p:pic>
      <p:pic>
        <p:nvPicPr>
          <p:cNvPr id="8" name="Picture 7"/>
          <p:cNvPicPr>
            <a:picLocks noChangeAspect="1"/>
          </p:cNvPicPr>
          <p:nvPr/>
        </p:nvPicPr>
        <p:blipFill>
          <a:blip r:embed="rId9">
            <a:biLevel thresh="50000"/>
            <a:extLst>
              <a:ext uri="{28A0092B-C50C-407E-A947-70E740481C1C}">
                <a14:useLocalDpi xmlns:a14="http://schemas.microsoft.com/office/drawing/2010/main" val="0"/>
              </a:ext>
            </a:extLst>
          </a:blip>
          <a:stretch>
            <a:fillRect/>
          </a:stretch>
        </p:blipFill>
        <p:spPr>
          <a:xfrm>
            <a:off x="3429564" y="3708997"/>
            <a:ext cx="1357011" cy="555414"/>
          </a:xfrm>
          <a:prstGeom prst="rect">
            <a:avLst/>
          </a:prstGeom>
        </p:spPr>
      </p:pic>
      <p:sp>
        <p:nvSpPr>
          <p:cNvPr id="17" name="Text Placeholder 6"/>
          <p:cNvSpPr>
            <a:spLocks noGrp="1"/>
          </p:cNvSpPr>
          <p:nvPr>
            <p:ph sz="quarter" idx="10"/>
          </p:nvPr>
        </p:nvSpPr>
        <p:spPr>
          <a:xfrm>
            <a:off x="329184" y="1188720"/>
            <a:ext cx="4556083" cy="3219768"/>
          </a:xfrm>
        </p:spPr>
        <p:txBody>
          <a:bodyPr/>
          <a:lstStyle/>
          <a:p>
            <a:pPr lvl="2"/>
            <a:r>
              <a:rPr lang="en-US" dirty="0" smtClean="0"/>
              <a:t>Support for </a:t>
            </a:r>
            <a:r>
              <a:rPr lang="en-US" b="1" dirty="0" smtClean="0">
                <a:solidFill>
                  <a:schemeClr val="accent1"/>
                </a:solidFill>
              </a:rPr>
              <a:t>1,000+ file formats</a:t>
            </a:r>
          </a:p>
          <a:p>
            <a:pPr lvl="2"/>
            <a:r>
              <a:rPr lang="en-US" dirty="0" smtClean="0"/>
              <a:t>Used heavily in Autonomy content, archiving and records management</a:t>
            </a:r>
          </a:p>
          <a:p>
            <a:pPr lvl="2"/>
            <a:r>
              <a:rPr lang="en-US" dirty="0" smtClean="0"/>
              <a:t>Used by virtually every major software sector and competitor, </a:t>
            </a:r>
            <a:r>
              <a:rPr lang="en-US" b="1" dirty="0" smtClean="0">
                <a:solidFill>
                  <a:srgbClr val="0096D6"/>
                </a:solidFill>
              </a:rPr>
              <a:t>400+ OEM agreements</a:t>
            </a:r>
          </a:p>
          <a:p>
            <a:pPr lvl="2"/>
            <a:r>
              <a:rPr lang="en-US" dirty="0" smtClean="0"/>
              <a:t>Hundreds of millions of installs</a:t>
            </a:r>
          </a:p>
          <a:p>
            <a:pPr lvl="2"/>
            <a:endParaRPr lang="en-US" dirty="0" smtClean="0"/>
          </a:p>
        </p:txBody>
      </p:sp>
      <p:pic>
        <p:nvPicPr>
          <p:cNvPr id="18" name="Picture 17" descr="Keyview.png"/>
          <p:cNvPicPr>
            <a:picLocks noChangeAspect="1"/>
          </p:cNvPicPr>
          <p:nvPr/>
        </p:nvPicPr>
        <p:blipFill>
          <a:blip r:embed="rId10"/>
          <a:stretch>
            <a:fillRect/>
          </a:stretch>
        </p:blipFill>
        <p:spPr>
          <a:xfrm>
            <a:off x="5376331" y="2486616"/>
            <a:ext cx="3225801" cy="1630625"/>
          </a:xfrm>
          <a:prstGeom prst="rect">
            <a:avLst/>
          </a:prstGeom>
        </p:spPr>
      </p:pic>
    </p:spTree>
    <p:extLst>
      <p:ext uri="{BB962C8B-B14F-4D97-AF65-F5344CB8AC3E}">
        <p14:creationId xmlns:p14="http://schemas.microsoft.com/office/powerpoint/2010/main" val="119012072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518" y="199593"/>
            <a:ext cx="7553282" cy="2006703"/>
          </a:xfrm>
        </p:spPr>
        <p:txBody>
          <a:bodyPr/>
          <a:lstStyle/>
          <a:p>
            <a:r>
              <a:rPr lang="en-US" dirty="0" smtClean="0"/>
              <a:t>The next generation of data analysis</a:t>
            </a:r>
            <a:endParaRPr lang="en-US" dirty="0"/>
          </a:p>
        </p:txBody>
      </p:sp>
    </p:spTree>
    <p:extLst>
      <p:ext uri="{BB962C8B-B14F-4D97-AF65-F5344CB8AC3E}">
        <p14:creationId xmlns:p14="http://schemas.microsoft.com/office/powerpoint/2010/main" val="29029307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2"/>
          <p:cNvSpPr>
            <a:spLocks noGrp="1"/>
          </p:cNvSpPr>
          <p:nvPr>
            <p:ph type="ctrTitle"/>
          </p:nvPr>
        </p:nvSpPr>
        <p:spPr>
          <a:xfrm>
            <a:off x="352743" y="2194786"/>
            <a:ext cx="6093777" cy="1206500"/>
          </a:xfrm>
        </p:spPr>
        <p:txBody>
          <a:bodyPr/>
          <a:lstStyle/>
          <a:p>
            <a:r>
              <a:rPr lang="en-US" dirty="0" smtClean="0">
                <a:latin typeface="+mj-lt"/>
                <a:cs typeface="Arial" pitchFamily="34" charset="0"/>
              </a:rPr>
              <a:t>An introduction to Autonomy IDOL: technical essentials</a:t>
            </a:r>
          </a:p>
        </p:txBody>
      </p:sp>
      <p:sp>
        <p:nvSpPr>
          <p:cNvPr id="10244" name="Text Placeholder 3"/>
          <p:cNvSpPr>
            <a:spLocks noGrp="1"/>
          </p:cNvSpPr>
          <p:nvPr>
            <p:ph type="body" sz="quarter" idx="10"/>
          </p:nvPr>
        </p:nvSpPr>
        <p:spPr>
          <a:xfrm>
            <a:off x="328613" y="3578556"/>
            <a:ext cx="7451725" cy="658812"/>
          </a:xfrm>
        </p:spPr>
        <p:txBody>
          <a:bodyPr/>
          <a:lstStyle/>
          <a:p>
            <a:pPr fontAlgn="base">
              <a:spcBef>
                <a:spcPct val="0"/>
              </a:spcBef>
              <a:buFont typeface="Arial" pitchFamily="34" charset="0"/>
              <a:buNone/>
            </a:pPr>
            <a:r>
              <a:rPr lang="en-US" b="0" dirty="0" smtClean="0">
                <a:latin typeface="+mj-lt"/>
                <a:cs typeface="Arial" pitchFamily="34" charset="0"/>
              </a:rPr>
              <a:t>Rafiq Mohammadi, General Manager, Promote</a:t>
            </a:r>
          </a:p>
          <a:p>
            <a:pPr fontAlgn="base">
              <a:spcBef>
                <a:spcPct val="0"/>
              </a:spcBef>
              <a:buFont typeface="Arial" pitchFamily="34" charset="0"/>
              <a:buNone/>
            </a:pPr>
            <a:r>
              <a:rPr lang="en-US" b="0" dirty="0" smtClean="0">
                <a:latin typeface="+mj-lt"/>
                <a:cs typeface="Arial" pitchFamily="34" charset="0"/>
              </a:rPr>
              <a:t>December, 2012</a:t>
            </a:r>
          </a:p>
        </p:txBody>
      </p:sp>
    </p:spTree>
    <p:extLst>
      <p:ext uri="{BB962C8B-B14F-4D97-AF65-F5344CB8AC3E}">
        <p14:creationId xmlns:p14="http://schemas.microsoft.com/office/powerpoint/2010/main" val="204968692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p:cNvSpPr>
            <a:spLocks noGrp="1"/>
          </p:cNvSpPr>
          <p:nvPr>
            <p:ph type="title"/>
            <p:custDataLst>
              <p:tags r:id="rId1"/>
            </p:custDataLst>
          </p:nvPr>
        </p:nvSpPr>
        <p:spPr/>
        <p:txBody>
          <a:bodyPr/>
          <a:lstStyle/>
          <a:p>
            <a:r>
              <a:rPr smtClean="0"/>
              <a:t>IDOL and Vertica</a:t>
            </a:r>
            <a:endParaRPr dirty="0" smtClean="0"/>
          </a:p>
        </p:txBody>
      </p:sp>
      <p:grpSp>
        <p:nvGrpSpPr>
          <p:cNvPr id="2" name="Group 1"/>
          <p:cNvGrpSpPr/>
          <p:nvPr/>
        </p:nvGrpSpPr>
        <p:grpSpPr>
          <a:xfrm>
            <a:off x="4246757" y="1803073"/>
            <a:ext cx="4462460" cy="1981562"/>
            <a:chOff x="3644998" y="1295400"/>
            <a:chExt cx="5258835" cy="2316865"/>
          </a:xfrm>
        </p:grpSpPr>
        <p:pic>
          <p:nvPicPr>
            <p:cNvPr id="10" name="Picture 3" descr="Single_Layer.png"/>
            <p:cNvPicPr>
              <a:picLocks noChangeAspect="1"/>
            </p:cNvPicPr>
            <p:nvPr/>
          </p:nvPicPr>
          <p:blipFill rotWithShape="1">
            <a:blip r:embed="rId4"/>
            <a:srcRect b="42501"/>
            <a:stretch/>
          </p:blipFill>
          <p:spPr bwMode="auto">
            <a:xfrm>
              <a:off x="3649133" y="1295400"/>
              <a:ext cx="5208128" cy="1022639"/>
            </a:xfrm>
            <a:prstGeom prst="rect">
              <a:avLst/>
            </a:prstGeom>
            <a:noFill/>
            <a:ln w="9525">
              <a:noFill/>
              <a:miter lim="800000"/>
              <a:headEnd/>
              <a:tailEnd/>
            </a:ln>
          </p:spPr>
        </p:pic>
        <p:sp>
          <p:nvSpPr>
            <p:cNvPr id="11" name="TextBox 10"/>
            <p:cNvSpPr txBox="1"/>
            <p:nvPr/>
          </p:nvSpPr>
          <p:spPr>
            <a:xfrm>
              <a:off x="3644998" y="2340365"/>
              <a:ext cx="5182530" cy="359856"/>
            </a:xfrm>
            <a:prstGeom prst="rect">
              <a:avLst/>
            </a:prstGeom>
            <a:solidFill>
              <a:schemeClr val="accent4"/>
            </a:solidFill>
          </p:spPr>
          <p:txBody>
            <a:bodyPr wrap="square" rtlCol="0">
              <a:spAutoFit/>
            </a:bodyPr>
            <a:lstStyle/>
            <a:p>
              <a:pPr marL="0" algn="ctr" defTabSz="430213">
                <a:spcAft>
                  <a:spcPts val="400"/>
                </a:spcAft>
                <a:buSzPct val="100000"/>
              </a:pPr>
              <a:r>
                <a:rPr lang="en-US" sz="1400" dirty="0" smtClean="0">
                  <a:solidFill>
                    <a:schemeClr val="bg2"/>
                  </a:solidFill>
                  <a:latin typeface="HP Simplified" pitchFamily="34" charset="0"/>
                  <a:cs typeface="HP Simplified" pitchFamily="34" charset="0"/>
                </a:rPr>
                <a:t>Over 400 Connectors</a:t>
              </a:r>
            </a:p>
          </p:txBody>
        </p:sp>
        <p:pic>
          <p:nvPicPr>
            <p:cNvPr id="12" name="Picture 3" descr="Single_Layer.png"/>
            <p:cNvPicPr>
              <a:picLocks noChangeAspect="1"/>
            </p:cNvPicPr>
            <p:nvPr/>
          </p:nvPicPr>
          <p:blipFill rotWithShape="1">
            <a:blip r:embed="rId4"/>
            <a:srcRect t="50000"/>
            <a:stretch/>
          </p:blipFill>
          <p:spPr bwMode="auto">
            <a:xfrm>
              <a:off x="3695705" y="2722995"/>
              <a:ext cx="5208128" cy="889270"/>
            </a:xfrm>
            <a:prstGeom prst="rect">
              <a:avLst/>
            </a:prstGeom>
            <a:noFill/>
            <a:ln w="9525">
              <a:noFill/>
              <a:miter lim="800000"/>
              <a:headEnd/>
              <a:tailEnd/>
            </a:ln>
          </p:spPr>
        </p:pic>
      </p:grpSp>
      <p:sp>
        <p:nvSpPr>
          <p:cNvPr id="22" name="Text Placeholder 6"/>
          <p:cNvSpPr>
            <a:spLocks noGrp="1"/>
          </p:cNvSpPr>
          <p:nvPr>
            <p:ph sz="quarter" idx="10"/>
          </p:nvPr>
        </p:nvSpPr>
        <p:spPr>
          <a:xfrm>
            <a:off x="329184" y="1188720"/>
            <a:ext cx="3760216" cy="3219768"/>
          </a:xfrm>
        </p:spPr>
        <p:txBody>
          <a:bodyPr/>
          <a:lstStyle/>
          <a:p>
            <a:r>
              <a:rPr lang="en-US" dirty="0" smtClean="0"/>
              <a:t>Ideal software engines for big data </a:t>
            </a:r>
            <a:endParaRPr lang="en-GB" dirty="0" smtClean="0"/>
          </a:p>
          <a:p>
            <a:pPr lvl="2"/>
            <a:r>
              <a:rPr lang="en-US" dirty="0" smtClean="0"/>
              <a:t>Processing for structured and unstructured data</a:t>
            </a:r>
          </a:p>
          <a:p>
            <a:pPr lvl="2"/>
            <a:r>
              <a:rPr lang="en-US" dirty="0" smtClean="0"/>
              <a:t>Connecting to hundreds of data sources </a:t>
            </a:r>
          </a:p>
          <a:p>
            <a:pPr lvl="2"/>
            <a:r>
              <a:rPr lang="en-US" dirty="0" smtClean="0"/>
              <a:t>Blazing fast and deep analytics</a:t>
            </a:r>
          </a:p>
          <a:p>
            <a:pPr lvl="2"/>
            <a:r>
              <a:rPr lang="en-US" dirty="0" smtClean="0"/>
              <a:t>Pattern-matching technology </a:t>
            </a:r>
            <a:r>
              <a:rPr lang="en-US" dirty="0" err="1" smtClean="0"/>
              <a:t>recognises</a:t>
            </a:r>
            <a:r>
              <a:rPr lang="en-US" dirty="0" smtClean="0"/>
              <a:t> concepts and trends in human friendly information</a:t>
            </a:r>
          </a:p>
          <a:p>
            <a:r>
              <a:rPr lang="en-US" dirty="0" smtClean="0"/>
              <a:t>Benefits: dramatic business impact </a:t>
            </a:r>
            <a:endParaRPr lang="en-GB" dirty="0" smtClean="0"/>
          </a:p>
          <a:p>
            <a:pPr lvl="2"/>
            <a:r>
              <a:rPr lang="en-US" dirty="0" smtClean="0"/>
              <a:t>Uncover revenue opportunity</a:t>
            </a:r>
          </a:p>
          <a:p>
            <a:pPr lvl="2"/>
            <a:r>
              <a:rPr lang="en-US" dirty="0" smtClean="0"/>
              <a:t>Tap in to new signals of risk</a:t>
            </a:r>
          </a:p>
          <a:p>
            <a:pPr lvl="2"/>
            <a:r>
              <a:rPr lang="en-US" dirty="0" err="1" smtClean="0"/>
              <a:t>Minimise</a:t>
            </a:r>
            <a:r>
              <a:rPr lang="en-US" dirty="0" smtClean="0"/>
              <a:t> cost and complexity </a:t>
            </a:r>
          </a:p>
        </p:txBody>
      </p:sp>
    </p:spTree>
    <p:extLst>
      <p:ext uri="{BB962C8B-B14F-4D97-AF65-F5344CB8AC3E}">
        <p14:creationId xmlns:p14="http://schemas.microsoft.com/office/powerpoint/2010/main" val="326330612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ounded Rectangle 121860"/>
          <p:cNvSpPr/>
          <p:nvPr/>
        </p:nvSpPr>
        <p:spPr bwMode="gray">
          <a:xfrm>
            <a:off x="803275" y="3611563"/>
            <a:ext cx="5227638" cy="44450"/>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prstClr val="white"/>
              </a:solidFill>
              <a:latin typeface="+mj-lt"/>
            </a:endParaRPr>
          </a:p>
        </p:txBody>
      </p:sp>
      <p:sp>
        <p:nvSpPr>
          <p:cNvPr id="39" name="Rounded Rectangle 38"/>
          <p:cNvSpPr/>
          <p:nvPr/>
        </p:nvSpPr>
        <p:spPr bwMode="gray">
          <a:xfrm>
            <a:off x="803275" y="3700465"/>
            <a:ext cx="5227638" cy="46037"/>
          </a:xfrm>
          <a:prstGeom prst="roundRec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prstClr val="white"/>
              </a:solidFill>
              <a:latin typeface="+mj-lt"/>
            </a:endParaRPr>
          </a:p>
        </p:txBody>
      </p:sp>
      <p:sp>
        <p:nvSpPr>
          <p:cNvPr id="41" name="Rounded Rectangle 40"/>
          <p:cNvSpPr/>
          <p:nvPr/>
        </p:nvSpPr>
        <p:spPr bwMode="gray">
          <a:xfrm>
            <a:off x="2914651" y="2522538"/>
            <a:ext cx="2524125" cy="2220912"/>
          </a:xfrm>
          <a:prstGeom prst="roundRect">
            <a:avLst/>
          </a:prstGeom>
          <a:solidFill>
            <a:schemeClr val="bg1"/>
          </a:solidFill>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prstClr val="white"/>
              </a:solidFill>
              <a:latin typeface="+mj-lt"/>
            </a:endParaRPr>
          </a:p>
        </p:txBody>
      </p:sp>
      <p:sp>
        <p:nvSpPr>
          <p:cNvPr id="36870" name="TextBox 4"/>
          <p:cNvSpPr txBox="1">
            <a:spLocks noChangeArrowheads="1"/>
          </p:cNvSpPr>
          <p:nvPr/>
        </p:nvSpPr>
        <p:spPr bwMode="auto">
          <a:xfrm>
            <a:off x="3461998" y="4265083"/>
            <a:ext cx="1429430" cy="338554"/>
          </a:xfrm>
          <a:prstGeom prst="rect">
            <a:avLst/>
          </a:prstGeom>
          <a:noFill/>
          <a:ln w="9525">
            <a:noFill/>
            <a:miter lim="800000"/>
            <a:headEnd/>
            <a:tailEnd/>
          </a:ln>
        </p:spPr>
        <p:txBody>
          <a:bodyPr wrap="none" lIns="45720" rIns="45720">
            <a:spAutoFit/>
          </a:bodyPr>
          <a:lstStyle/>
          <a:p>
            <a:pPr algn="ctr"/>
            <a:r>
              <a:rPr lang="en-GB" sz="1600" dirty="0">
                <a:latin typeface="+mj-lt"/>
              </a:rPr>
              <a:t>Structured Data</a:t>
            </a:r>
            <a:endParaRPr lang="en-US" sz="1600" dirty="0">
              <a:latin typeface="+mj-lt"/>
            </a:endParaRPr>
          </a:p>
        </p:txBody>
      </p:sp>
      <p:grpSp>
        <p:nvGrpSpPr>
          <p:cNvPr id="2" name="Group 30"/>
          <p:cNvGrpSpPr>
            <a:grpSpLocks/>
          </p:cNvGrpSpPr>
          <p:nvPr/>
        </p:nvGrpSpPr>
        <p:grpSpPr bwMode="auto">
          <a:xfrm>
            <a:off x="777879" y="966790"/>
            <a:ext cx="4043363" cy="1320800"/>
            <a:chOff x="465159" y="966355"/>
            <a:chExt cx="4043663" cy="1320466"/>
          </a:xfrm>
        </p:grpSpPr>
        <p:sp>
          <p:nvSpPr>
            <p:cNvPr id="27" name="Rounded Rectangle 26"/>
            <p:cNvSpPr/>
            <p:nvPr/>
          </p:nvSpPr>
          <p:spPr bwMode="gray">
            <a:xfrm>
              <a:off x="465159" y="1177439"/>
              <a:ext cx="3399090" cy="474543"/>
            </a:xfrm>
            <a:prstGeom prst="roundRect">
              <a:avLst/>
            </a:prstGeom>
            <a:noFill/>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prstClr val="white"/>
                </a:solidFill>
                <a:latin typeface="+mj-lt"/>
              </a:endParaRPr>
            </a:p>
          </p:txBody>
        </p:sp>
        <p:sp>
          <p:nvSpPr>
            <p:cNvPr id="19" name="Rectangle 18"/>
            <p:cNvSpPr/>
            <p:nvPr/>
          </p:nvSpPr>
          <p:spPr bwMode="gray">
            <a:xfrm>
              <a:off x="871589" y="966355"/>
              <a:ext cx="3637233" cy="132046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defRPr/>
              </a:pPr>
              <a:endParaRPr lang="en-US" sz="2000" dirty="0" err="1">
                <a:solidFill>
                  <a:prstClr val="white"/>
                </a:solidFill>
                <a:latin typeface="+mj-lt"/>
              </a:endParaRPr>
            </a:p>
          </p:txBody>
        </p:sp>
      </p:grpSp>
      <p:grpSp>
        <p:nvGrpSpPr>
          <p:cNvPr id="3" name="Group 21"/>
          <p:cNvGrpSpPr>
            <a:grpSpLocks/>
          </p:cNvGrpSpPr>
          <p:nvPr/>
        </p:nvGrpSpPr>
        <p:grpSpPr bwMode="auto">
          <a:xfrm>
            <a:off x="4519613" y="992188"/>
            <a:ext cx="3979862" cy="1320800"/>
            <a:chOff x="4187537" y="991956"/>
            <a:chExt cx="3979621" cy="1320466"/>
          </a:xfrm>
          <a:solidFill>
            <a:schemeClr val="accent6"/>
          </a:solidFill>
        </p:grpSpPr>
        <p:sp>
          <p:nvSpPr>
            <p:cNvPr id="30" name="Rounded Rectangle 29"/>
            <p:cNvSpPr/>
            <p:nvPr/>
          </p:nvSpPr>
          <p:spPr bwMode="gray">
            <a:xfrm>
              <a:off x="4768527" y="1176059"/>
              <a:ext cx="3398631" cy="979239"/>
            </a:xfrm>
            <a:prstGeom prst="roundRect">
              <a:avLst/>
            </a:prstGeom>
            <a:grpFill/>
            <a:ln>
              <a:solidFill>
                <a:schemeClr val="accent1"/>
              </a:solidFill>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prstClr val="white"/>
                </a:solidFill>
                <a:latin typeface="+mj-lt"/>
              </a:endParaRPr>
            </a:p>
          </p:txBody>
        </p:sp>
        <p:sp>
          <p:nvSpPr>
            <p:cNvPr id="33" name="Rectangle 32"/>
            <p:cNvSpPr/>
            <p:nvPr/>
          </p:nvSpPr>
          <p:spPr bwMode="gray">
            <a:xfrm>
              <a:off x="4187537" y="991956"/>
              <a:ext cx="3636742" cy="132046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defRPr/>
              </a:pPr>
              <a:endParaRPr lang="en-US" sz="2000" dirty="0" err="1">
                <a:solidFill>
                  <a:prstClr val="white"/>
                </a:solidFill>
                <a:latin typeface="+mj-lt"/>
              </a:endParaRPr>
            </a:p>
          </p:txBody>
        </p:sp>
      </p:grpSp>
      <p:sp>
        <p:nvSpPr>
          <p:cNvPr id="36873" name="Title 2"/>
          <p:cNvSpPr>
            <a:spLocks noGrp="1"/>
          </p:cNvSpPr>
          <p:nvPr>
            <p:ph type="title"/>
          </p:nvPr>
        </p:nvSpPr>
        <p:spPr/>
        <p:txBody>
          <a:bodyPr/>
          <a:lstStyle/>
          <a:p>
            <a:r>
              <a:rPr lang="en-GB" smtClean="0">
                <a:latin typeface="+mj-lt"/>
              </a:rPr>
              <a:t>How it all works</a:t>
            </a:r>
            <a:endParaRPr smtClean="0">
              <a:latin typeface="+mj-lt"/>
            </a:endParaRPr>
          </a:p>
        </p:txBody>
      </p:sp>
      <p:sp>
        <p:nvSpPr>
          <p:cNvPr id="36874" name="Rectangle 3"/>
          <p:cNvSpPr>
            <a:spLocks noChangeArrowheads="1"/>
          </p:cNvSpPr>
          <p:nvPr/>
        </p:nvSpPr>
        <p:spPr bwMode="auto">
          <a:xfrm>
            <a:off x="1204917" y="1052677"/>
            <a:ext cx="7273925" cy="261610"/>
          </a:xfrm>
          <a:prstGeom prst="rect">
            <a:avLst/>
          </a:prstGeom>
          <a:noFill/>
          <a:ln w="9525">
            <a:noFill/>
            <a:miter lim="800000"/>
            <a:headEnd/>
            <a:tailEnd/>
          </a:ln>
        </p:spPr>
        <p:txBody>
          <a:bodyPr anchor="ctr">
            <a:spAutoFit/>
          </a:bodyPr>
          <a:lstStyle/>
          <a:p>
            <a:r>
              <a:rPr lang="en-GB" sz="1100" dirty="0">
                <a:latin typeface="+mj-lt"/>
              </a:rPr>
              <a:t>SELECT * FROM WINE WHERE GRAPES = 'merlot' </a:t>
            </a:r>
            <a:r>
              <a:rPr lang="en-GB" sz="1100" dirty="0" smtClean="0">
                <a:latin typeface="+mj-lt"/>
              </a:rPr>
              <a:t>                      AND    CONCEPT </a:t>
            </a:r>
            <a:r>
              <a:rPr lang="en-GB" sz="1100" dirty="0">
                <a:latin typeface="+mj-lt"/>
              </a:rPr>
              <a:t>= 'fruity wines that are good with lamb'       </a:t>
            </a:r>
            <a:endParaRPr lang="en-US" sz="1100" dirty="0">
              <a:latin typeface="+mj-lt"/>
            </a:endParaRPr>
          </a:p>
        </p:txBody>
      </p:sp>
      <p:pic>
        <p:nvPicPr>
          <p:cNvPr id="36875" name="Picture 82" descr="IDOL_10.png"/>
          <p:cNvPicPr>
            <a:picLocks noChangeAspect="1"/>
          </p:cNvPicPr>
          <p:nvPr/>
        </p:nvPicPr>
        <p:blipFill>
          <a:blip r:embed="rId3" cstate="print">
            <a:grayscl/>
          </a:blip>
          <a:srcRect/>
          <a:stretch>
            <a:fillRect/>
          </a:stretch>
        </p:blipFill>
        <p:spPr bwMode="auto">
          <a:xfrm>
            <a:off x="831854" y="2756430"/>
            <a:ext cx="1711325" cy="411162"/>
          </a:xfrm>
          <a:prstGeom prst="rect">
            <a:avLst/>
          </a:prstGeom>
          <a:noFill/>
          <a:ln w="9525">
            <a:noFill/>
            <a:miter lim="800000"/>
            <a:headEnd/>
            <a:tailEnd/>
          </a:ln>
        </p:spPr>
      </p:pic>
      <p:sp>
        <p:nvSpPr>
          <p:cNvPr id="18" name="Rounded Rectangle 17"/>
          <p:cNvSpPr/>
          <p:nvPr/>
        </p:nvSpPr>
        <p:spPr bwMode="gray">
          <a:xfrm>
            <a:off x="1184275" y="1052515"/>
            <a:ext cx="3398838" cy="261937"/>
          </a:xfrm>
          <a:prstGeom prst="roundRect">
            <a:avLst/>
          </a:prstGeom>
          <a:noFill/>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prstClr val="white"/>
              </a:solidFill>
              <a:latin typeface="+mj-lt"/>
            </a:endParaRPr>
          </a:p>
        </p:txBody>
      </p:sp>
      <p:sp>
        <p:nvSpPr>
          <p:cNvPr id="23" name="Rounded Rectangle 22"/>
          <p:cNvSpPr/>
          <p:nvPr/>
        </p:nvSpPr>
        <p:spPr bwMode="gray">
          <a:xfrm>
            <a:off x="4930775" y="1052515"/>
            <a:ext cx="3236913" cy="261937"/>
          </a:xfrm>
          <a:prstGeom prst="round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prstClr val="white"/>
              </a:solidFill>
              <a:latin typeface="+mj-lt"/>
            </a:endParaRPr>
          </a:p>
        </p:txBody>
      </p:sp>
      <p:grpSp>
        <p:nvGrpSpPr>
          <p:cNvPr id="4" name="Group 121855"/>
          <p:cNvGrpSpPr>
            <a:grpSpLocks/>
          </p:cNvGrpSpPr>
          <p:nvPr/>
        </p:nvGrpSpPr>
        <p:grpSpPr bwMode="auto">
          <a:xfrm>
            <a:off x="1184276" y="1533526"/>
            <a:ext cx="7273925" cy="261938"/>
            <a:chOff x="872003" y="1534257"/>
            <a:chExt cx="7273639" cy="261610"/>
          </a:xfrm>
        </p:grpSpPr>
        <p:sp>
          <p:nvSpPr>
            <p:cNvPr id="36889" name="Rectangle 24"/>
            <p:cNvSpPr>
              <a:spLocks noChangeArrowheads="1"/>
            </p:cNvSpPr>
            <p:nvPr/>
          </p:nvSpPr>
          <p:spPr bwMode="auto">
            <a:xfrm>
              <a:off x="872005" y="1534411"/>
              <a:ext cx="7273637" cy="245913"/>
            </a:xfrm>
            <a:prstGeom prst="rect">
              <a:avLst/>
            </a:prstGeom>
            <a:noFill/>
            <a:ln w="9525">
              <a:noFill/>
              <a:miter lim="800000"/>
              <a:headEnd/>
              <a:tailEnd/>
            </a:ln>
          </p:spPr>
          <p:txBody>
            <a:bodyPr anchor="ctr">
              <a:spAutoFit/>
            </a:bodyPr>
            <a:lstStyle/>
            <a:p>
              <a:r>
                <a:rPr lang="en-GB" sz="1000" dirty="0">
                  <a:latin typeface="+mj-lt"/>
                </a:rPr>
                <a:t>From a database get me all matches from the table called “wine” which has within the column “grape” a value of “merlot” </a:t>
              </a:r>
              <a:endParaRPr lang="en-US" sz="1000" dirty="0">
                <a:latin typeface="+mj-lt"/>
              </a:endParaRPr>
            </a:p>
          </p:txBody>
        </p:sp>
        <p:sp>
          <p:nvSpPr>
            <p:cNvPr id="28" name="Rounded Rectangle 27"/>
            <p:cNvSpPr/>
            <p:nvPr/>
          </p:nvSpPr>
          <p:spPr bwMode="gray">
            <a:xfrm>
              <a:off x="872003" y="1534257"/>
              <a:ext cx="6962501" cy="261610"/>
            </a:xfrm>
            <a:prstGeom prst="roundRect">
              <a:avLst/>
            </a:prstGeom>
            <a:noFill/>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schemeClr val="tx1"/>
                </a:solidFill>
                <a:latin typeface="+mj-lt"/>
              </a:endParaRPr>
            </a:p>
          </p:txBody>
        </p:sp>
      </p:grpSp>
      <p:grpSp>
        <p:nvGrpSpPr>
          <p:cNvPr id="5" name="Group 121856"/>
          <p:cNvGrpSpPr>
            <a:grpSpLocks/>
          </p:cNvGrpSpPr>
          <p:nvPr/>
        </p:nvGrpSpPr>
        <p:grpSpPr bwMode="auto">
          <a:xfrm>
            <a:off x="1184276" y="2025644"/>
            <a:ext cx="7273925" cy="265438"/>
            <a:chOff x="872002" y="2025211"/>
            <a:chExt cx="7273639" cy="266143"/>
          </a:xfrm>
        </p:grpSpPr>
        <p:sp>
          <p:nvSpPr>
            <p:cNvPr id="36887" name="Rectangle 25"/>
            <p:cNvSpPr>
              <a:spLocks noChangeArrowheads="1"/>
            </p:cNvSpPr>
            <p:nvPr/>
          </p:nvSpPr>
          <p:spPr bwMode="auto">
            <a:xfrm>
              <a:off x="872004" y="2044480"/>
              <a:ext cx="7273637" cy="246874"/>
            </a:xfrm>
            <a:prstGeom prst="rect">
              <a:avLst/>
            </a:prstGeom>
            <a:noFill/>
            <a:ln w="9525">
              <a:noFill/>
              <a:miter lim="800000"/>
              <a:headEnd/>
              <a:tailEnd/>
            </a:ln>
          </p:spPr>
          <p:txBody>
            <a:bodyPr anchor="ctr">
              <a:spAutoFit/>
            </a:bodyPr>
            <a:lstStyle/>
            <a:p>
              <a:r>
                <a:rPr lang="en-GB" sz="1000" dirty="0">
                  <a:latin typeface="+mj-lt"/>
                </a:rPr>
                <a:t>From unstructured sources get me all matches  for wines which match thee criteria </a:t>
              </a:r>
              <a:r>
                <a:rPr lang="en-US" sz="1000" dirty="0">
                  <a:latin typeface="+mj-lt"/>
                </a:rPr>
                <a:t>'fruity wines that are good with lamb'</a:t>
              </a:r>
              <a:r>
                <a:rPr lang="en-GB" sz="1000" dirty="0">
                  <a:latin typeface="+mj-lt"/>
                </a:rPr>
                <a:t> </a:t>
              </a:r>
              <a:endParaRPr lang="en-US" sz="1000" dirty="0">
                <a:latin typeface="+mj-lt"/>
              </a:endParaRPr>
            </a:p>
          </p:txBody>
        </p:sp>
        <p:sp>
          <p:nvSpPr>
            <p:cNvPr id="29" name="Rounded Rectangle 28"/>
            <p:cNvSpPr/>
            <p:nvPr/>
          </p:nvSpPr>
          <p:spPr bwMode="gray">
            <a:xfrm>
              <a:off x="872002" y="2025211"/>
              <a:ext cx="6962501" cy="261041"/>
            </a:xfrm>
            <a:prstGeom prst="round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schemeClr val="tx1"/>
                </a:solidFill>
                <a:latin typeface="+mj-lt"/>
              </a:endParaRPr>
            </a:p>
          </p:txBody>
        </p:sp>
      </p:grpSp>
      <p:pic>
        <p:nvPicPr>
          <p:cNvPr id="36880" name="Picture 4" descr="idolnice"/>
          <p:cNvPicPr>
            <a:picLocks noChangeArrowheads="1"/>
          </p:cNvPicPr>
          <p:nvPr/>
        </p:nvPicPr>
        <p:blipFill>
          <a:blip r:embed="rId4">
            <a:duotone>
              <a:schemeClr val="accent4">
                <a:shade val="45000"/>
                <a:satMod val="135000"/>
              </a:schemeClr>
              <a:prstClr val="white"/>
            </a:duotone>
          </a:blip>
          <a:stretch>
            <a:fillRect/>
          </a:stretch>
        </p:blipFill>
        <p:spPr bwMode="auto">
          <a:xfrm>
            <a:off x="1156145" y="3243796"/>
            <a:ext cx="1062744" cy="921806"/>
          </a:xfrm>
          <a:prstGeom prst="rect">
            <a:avLst/>
          </a:prstGeom>
          <a:noFill/>
          <a:ln w="9525">
            <a:noFill/>
            <a:miter lim="800000"/>
            <a:headEnd/>
            <a:tailEnd/>
          </a:ln>
        </p:spPr>
      </p:pic>
      <p:pic>
        <p:nvPicPr>
          <p:cNvPr id="36881" name="Picture 4"/>
          <p:cNvPicPr>
            <a:picLocks noChangeAspect="1" noChangeArrowheads="1"/>
          </p:cNvPicPr>
          <p:nvPr/>
        </p:nvPicPr>
        <p:blipFill>
          <a:blip r:embed="rId5">
            <a:duotone>
              <a:schemeClr val="accent4">
                <a:shade val="45000"/>
                <a:satMod val="135000"/>
              </a:schemeClr>
              <a:prstClr val="white"/>
            </a:duotone>
          </a:blip>
          <a:stretch>
            <a:fillRect/>
          </a:stretch>
        </p:blipFill>
        <p:spPr bwMode="auto">
          <a:xfrm>
            <a:off x="6637867" y="2734733"/>
            <a:ext cx="1209925" cy="1422400"/>
          </a:xfrm>
          <a:prstGeom prst="rect">
            <a:avLst/>
          </a:prstGeom>
          <a:noFill/>
          <a:ln w="9525">
            <a:noFill/>
            <a:miter lim="800000"/>
            <a:headEnd/>
            <a:tailEnd/>
          </a:ln>
          <a:effectLst/>
        </p:spPr>
      </p:pic>
      <p:sp>
        <p:nvSpPr>
          <p:cNvPr id="42" name="Rounded Rectangle 41"/>
          <p:cNvSpPr/>
          <p:nvPr/>
        </p:nvSpPr>
        <p:spPr bwMode="gray">
          <a:xfrm>
            <a:off x="5976412" y="2522539"/>
            <a:ext cx="2524125" cy="2216150"/>
          </a:xfrm>
          <a:prstGeom prst="roundRect">
            <a:avLst/>
          </a:prstGeom>
          <a:solidFill>
            <a:schemeClr val="bg1"/>
          </a:solidFill>
          <a:ln>
            <a:solidFill>
              <a:schemeClr val="accent1"/>
            </a:solidFill>
          </a:ln>
        </p:spPr>
        <p:style>
          <a:lnRef idx="2">
            <a:schemeClr val="accent4"/>
          </a:lnRef>
          <a:fillRef idx="1">
            <a:schemeClr val="lt1"/>
          </a:fillRef>
          <a:effectRef idx="0">
            <a:schemeClr val="accent4"/>
          </a:effectRef>
          <a:fontRef idx="minor">
            <a:schemeClr val="dk1"/>
          </a:fontRef>
        </p:style>
        <p:txBody>
          <a:bodyPr anchor="ctr"/>
          <a:lstStyle/>
          <a:p>
            <a:pPr algn="ctr">
              <a:lnSpc>
                <a:spcPct val="85000"/>
              </a:lnSpc>
              <a:defRPr/>
            </a:pPr>
            <a:endParaRPr lang="en-US" sz="2000" dirty="0" err="1">
              <a:solidFill>
                <a:prstClr val="white"/>
              </a:solidFill>
              <a:latin typeface="+mj-lt"/>
            </a:endParaRPr>
          </a:p>
        </p:txBody>
      </p:sp>
      <p:sp>
        <p:nvSpPr>
          <p:cNvPr id="36884" name="TextBox 47"/>
          <p:cNvSpPr txBox="1">
            <a:spLocks noChangeArrowheads="1"/>
          </p:cNvSpPr>
          <p:nvPr/>
        </p:nvSpPr>
        <p:spPr bwMode="auto">
          <a:xfrm>
            <a:off x="6526418" y="4265083"/>
            <a:ext cx="1645835" cy="338554"/>
          </a:xfrm>
          <a:prstGeom prst="rect">
            <a:avLst/>
          </a:prstGeom>
          <a:noFill/>
          <a:ln w="9525">
            <a:noFill/>
            <a:miter lim="800000"/>
            <a:headEnd/>
            <a:tailEnd/>
          </a:ln>
        </p:spPr>
        <p:txBody>
          <a:bodyPr wrap="none" lIns="45720" rIns="45720">
            <a:spAutoFit/>
          </a:bodyPr>
          <a:lstStyle/>
          <a:p>
            <a:pPr algn="ctr"/>
            <a:r>
              <a:rPr lang="en-GB" sz="1600" dirty="0">
                <a:latin typeface="+mj-lt"/>
              </a:rPr>
              <a:t>Unstructured Data</a:t>
            </a:r>
            <a:endParaRPr lang="en-US" sz="1600" dirty="0">
              <a:latin typeface="+mj-lt"/>
            </a:endParaRPr>
          </a:p>
        </p:txBody>
      </p:sp>
      <p:sp>
        <p:nvSpPr>
          <p:cNvPr id="121868" name="Rectangle 121867"/>
          <p:cNvSpPr/>
          <p:nvPr/>
        </p:nvSpPr>
        <p:spPr>
          <a:xfrm>
            <a:off x="134645" y="921395"/>
            <a:ext cx="612668" cy="923330"/>
          </a:xfrm>
          <a:prstGeom prst="rect">
            <a:avLst/>
          </a:prstGeom>
          <a:noFill/>
        </p:spPr>
        <p:txBody>
          <a:bodyPr wrap="none">
            <a:spAutoFit/>
          </a:bodyPr>
          <a:lstStyle/>
          <a:p>
            <a:pPr algn="ctr">
              <a:defRPr/>
            </a:pPr>
            <a:r>
              <a:rPr lang="en-US" sz="5400" b="1" dirty="0">
                <a:ln w="18000">
                  <a:noFill/>
                  <a:prstDash val="solid"/>
                  <a:miter lim="800000"/>
                </a:ln>
                <a:solidFill>
                  <a:schemeClr val="accent1"/>
                </a:solidFill>
                <a:latin typeface="+mj-lt"/>
              </a:rPr>
              <a:t>Q</a:t>
            </a:r>
          </a:p>
        </p:txBody>
      </p:sp>
      <p:sp>
        <p:nvSpPr>
          <p:cNvPr id="63" name="Rectangle 62"/>
          <p:cNvSpPr/>
          <p:nvPr/>
        </p:nvSpPr>
        <p:spPr>
          <a:xfrm>
            <a:off x="149072" y="3137441"/>
            <a:ext cx="583813" cy="923330"/>
          </a:xfrm>
          <a:prstGeom prst="rect">
            <a:avLst/>
          </a:prstGeom>
          <a:noFill/>
        </p:spPr>
        <p:txBody>
          <a:bodyPr wrap="none">
            <a:spAutoFit/>
          </a:bodyPr>
          <a:lstStyle/>
          <a:p>
            <a:pPr algn="ctr">
              <a:defRPr/>
            </a:pPr>
            <a:r>
              <a:rPr lang="en-GB" sz="5400" b="1" dirty="0">
                <a:ln w="18000">
                  <a:noFill/>
                  <a:prstDash val="solid"/>
                  <a:miter lim="800000"/>
                </a:ln>
                <a:solidFill>
                  <a:schemeClr val="accent1"/>
                </a:solidFill>
                <a:latin typeface="+mj-lt"/>
              </a:rPr>
              <a:t>A</a:t>
            </a:r>
            <a:endParaRPr lang="en-US" sz="5400" b="1" dirty="0">
              <a:ln w="18000">
                <a:noFill/>
                <a:prstDash val="solid"/>
                <a:miter lim="800000"/>
              </a:ln>
              <a:solidFill>
                <a:schemeClr val="accent1"/>
              </a:solidFill>
              <a:latin typeface="+mj-lt"/>
            </a:endParaRPr>
          </a:p>
        </p:txBody>
      </p:sp>
      <p:pic>
        <p:nvPicPr>
          <p:cNvPr id="31" name="Picture 30" descr="SocialMedia.png"/>
          <p:cNvPicPr>
            <a:picLocks noChangeAspect="1"/>
          </p:cNvPicPr>
          <p:nvPr/>
        </p:nvPicPr>
        <p:blipFill>
          <a:blip r:embed="rId5">
            <a:duotone>
              <a:schemeClr val="accent4">
                <a:shade val="45000"/>
                <a:satMod val="135000"/>
              </a:schemeClr>
              <a:prstClr val="white"/>
            </a:duotone>
          </a:blip>
          <a:stretch>
            <a:fillRect/>
          </a:stretch>
        </p:blipFill>
        <p:spPr>
          <a:xfrm>
            <a:off x="6640703" y="2730499"/>
            <a:ext cx="1213526" cy="1426634"/>
          </a:xfrm>
          <a:prstGeom prst="rect">
            <a:avLst/>
          </a:prstGeom>
        </p:spPr>
      </p:pic>
      <p:pic>
        <p:nvPicPr>
          <p:cNvPr id="32" name="Picture 31" descr="Organize.png"/>
          <p:cNvPicPr>
            <a:picLocks noChangeAspect="1"/>
          </p:cNvPicPr>
          <p:nvPr/>
        </p:nvPicPr>
        <p:blipFill>
          <a:blip r:embed="rId6">
            <a:duotone>
              <a:schemeClr val="accent4">
                <a:shade val="45000"/>
                <a:satMod val="135000"/>
              </a:schemeClr>
              <a:prstClr val="white"/>
            </a:duotone>
          </a:blip>
          <a:stretch>
            <a:fillRect/>
          </a:stretch>
        </p:blipFill>
        <p:spPr>
          <a:xfrm>
            <a:off x="3431751" y="3009902"/>
            <a:ext cx="1518498" cy="1087966"/>
          </a:xfrm>
          <a:prstGeom prst="rect">
            <a:avLst/>
          </a:prstGeom>
        </p:spPr>
      </p:pic>
    </p:spTree>
    <p:extLst>
      <p:ext uri="{BB962C8B-B14F-4D97-AF65-F5344CB8AC3E}">
        <p14:creationId xmlns:p14="http://schemas.microsoft.com/office/powerpoint/2010/main" val="118657114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8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animBg="1"/>
      <p:bldP spid="39" grpId="0" animBg="1"/>
      <p:bldP spid="41" grpId="0" animBg="1"/>
      <p:bldP spid="18" grpId="0" animBg="1"/>
      <p:bldP spid="23"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5"/>
          <p:cNvSpPr>
            <a:spLocks noGrp="1"/>
          </p:cNvSpPr>
          <p:nvPr>
            <p:ph type="title"/>
          </p:nvPr>
        </p:nvSpPr>
        <p:spPr>
          <a:xfrm>
            <a:off x="339728" y="165217"/>
            <a:ext cx="8537575" cy="515526"/>
          </a:xfrm>
        </p:spPr>
        <p:txBody>
          <a:bodyPr>
            <a:spAutoFit/>
          </a:bodyPr>
          <a:lstStyle/>
          <a:p>
            <a:pPr fontAlgn="base">
              <a:spcAft>
                <a:spcPct val="0"/>
              </a:spcAft>
            </a:pPr>
            <a:endParaRPr dirty="0" smtClean="0"/>
          </a:p>
        </p:txBody>
      </p:sp>
      <p:pic>
        <p:nvPicPr>
          <p:cNvPr id="25604" name="Picture 10" descr="shutterstock_58382266a.jpg"/>
          <p:cNvPicPr>
            <a:picLocks noChangeAspect="1"/>
          </p:cNvPicPr>
          <p:nvPr/>
        </p:nvPicPr>
        <p:blipFill>
          <a:blip r:embed="rId2" cstate="print"/>
          <a:srcRect l="-4863" t="-31429" r="-5789" b="-31429"/>
          <a:stretch>
            <a:fillRect/>
          </a:stretch>
        </p:blipFill>
        <p:spPr bwMode="auto">
          <a:xfrm>
            <a:off x="3" y="0"/>
            <a:ext cx="9186863" cy="5143500"/>
          </a:xfrm>
          <a:prstGeom prst="rect">
            <a:avLst/>
          </a:prstGeom>
          <a:solidFill>
            <a:srgbClr val="000000"/>
          </a:solidFill>
          <a:ln w="9525">
            <a:noFill/>
            <a:miter lim="800000"/>
            <a:headEnd/>
            <a:tailEnd/>
          </a:ln>
        </p:spPr>
      </p:pic>
      <p:sp>
        <p:nvSpPr>
          <p:cNvPr id="7" name="Title 2"/>
          <p:cNvSpPr txBox="1">
            <a:spLocks/>
          </p:cNvSpPr>
          <p:nvPr/>
        </p:nvSpPr>
        <p:spPr bwMode="auto">
          <a:xfrm>
            <a:off x="0" y="4461670"/>
            <a:ext cx="9144000" cy="423193"/>
          </a:xfrm>
          <a:prstGeom prst="rect">
            <a:avLst/>
          </a:prstGeom>
          <a:noFill/>
          <a:ln w="9525">
            <a:noFill/>
            <a:miter lim="800000"/>
            <a:headEnd/>
            <a:tailEnd/>
          </a:ln>
        </p:spPr>
        <p:txBody>
          <a:bodyPr lIns="0" tIns="0" rIns="0" bIns="0">
            <a:spAutoFit/>
          </a:bodyPr>
          <a:lstStyle/>
          <a:p>
            <a:pPr algn="ctr">
              <a:lnSpc>
                <a:spcPts val="3300"/>
              </a:lnSpc>
              <a:defRPr/>
            </a:pPr>
            <a:r>
              <a:rPr lang="en-US" sz="2800" b="1" dirty="0">
                <a:solidFill>
                  <a:schemeClr val="bg1"/>
                </a:solidFill>
                <a:latin typeface="+mj-lt"/>
                <a:ea typeface="+mj-ea"/>
                <a:cs typeface="+mj-cs"/>
              </a:rPr>
              <a:t>  </a:t>
            </a:r>
            <a:r>
              <a:rPr lang="en-US" sz="2800" b="1" dirty="0" smtClean="0">
                <a:solidFill>
                  <a:schemeClr val="bg1"/>
                </a:solidFill>
                <a:latin typeface="+mj-lt"/>
                <a:ea typeface="+mj-ea"/>
                <a:cs typeface="+mj-cs"/>
              </a:rPr>
              <a:t>…unstructured </a:t>
            </a:r>
            <a:r>
              <a:rPr lang="en-US" sz="2800" b="1" dirty="0">
                <a:solidFill>
                  <a:schemeClr val="bg1"/>
                </a:solidFill>
                <a:latin typeface="+mj-lt"/>
                <a:ea typeface="+mj-ea"/>
                <a:cs typeface="+mj-cs"/>
              </a:rPr>
              <a:t>and </a:t>
            </a:r>
            <a:r>
              <a:rPr lang="en-US" sz="2800" b="1" dirty="0" smtClean="0">
                <a:solidFill>
                  <a:schemeClr val="bg1"/>
                </a:solidFill>
                <a:latin typeface="+mj-lt"/>
                <a:ea typeface="+mj-ea"/>
                <a:cs typeface="+mj-cs"/>
              </a:rPr>
              <a:t>structured</a:t>
            </a:r>
            <a:endParaRPr lang="en-US" sz="2800" b="1" dirty="0">
              <a:solidFill>
                <a:schemeClr val="bg1"/>
              </a:solidFill>
              <a:latin typeface="+mj-lt"/>
              <a:ea typeface="+mj-ea"/>
              <a:cs typeface="+mj-cs"/>
            </a:endParaRPr>
          </a:p>
        </p:txBody>
      </p:sp>
      <p:sp>
        <p:nvSpPr>
          <p:cNvPr id="8" name="Title 2"/>
          <p:cNvSpPr txBox="1">
            <a:spLocks/>
          </p:cNvSpPr>
          <p:nvPr/>
        </p:nvSpPr>
        <p:spPr bwMode="auto">
          <a:xfrm>
            <a:off x="1270000" y="227013"/>
            <a:ext cx="6925734" cy="890586"/>
          </a:xfrm>
          <a:prstGeom prst="rect">
            <a:avLst/>
          </a:prstGeom>
          <a:noFill/>
          <a:ln w="9525">
            <a:noFill/>
            <a:miter lim="800000"/>
            <a:headEnd/>
            <a:tailEnd/>
          </a:ln>
        </p:spPr>
        <p:txBody>
          <a:bodyPr lIns="0" tIns="0" rIns="0" bIns="0"/>
          <a:lstStyle/>
          <a:p>
            <a:pPr algn="ctr" fontAlgn="auto">
              <a:lnSpc>
                <a:spcPts val="2600"/>
              </a:lnSpc>
              <a:spcAft>
                <a:spcPts val="0"/>
              </a:spcAft>
              <a:defRPr/>
            </a:pPr>
            <a:r>
              <a:rPr lang="en-US" sz="2800" b="1" dirty="0" smtClean="0">
                <a:solidFill>
                  <a:schemeClr val="bg1"/>
                </a:solidFill>
                <a:latin typeface="+mj-lt"/>
                <a:ea typeface="+mj-ea"/>
                <a:cs typeface="+mj-cs"/>
              </a:rPr>
              <a:t>Success depends on understanding </a:t>
            </a:r>
            <a:r>
              <a:rPr lang="en-US" sz="2800" b="1" dirty="0" smtClean="0">
                <a:solidFill>
                  <a:srgbClr val="0096D6"/>
                </a:solidFill>
                <a:latin typeface="+mj-lt"/>
                <a:ea typeface="+mj-ea"/>
                <a:cs typeface="+mj-cs"/>
              </a:rPr>
              <a:t>all forms </a:t>
            </a:r>
            <a:r>
              <a:rPr lang="en-US" sz="2800" b="1" dirty="0" smtClean="0">
                <a:solidFill>
                  <a:schemeClr val="bg1"/>
                </a:solidFill>
                <a:latin typeface="+mj-lt"/>
                <a:ea typeface="+mj-ea"/>
                <a:cs typeface="+mj-cs"/>
              </a:rPr>
              <a:t>of information  </a:t>
            </a:r>
            <a:endParaRPr lang="en-US" sz="2800" b="1" dirty="0">
              <a:solidFill>
                <a:schemeClr val="bg1"/>
              </a:solidFill>
              <a:latin typeface="+mj-lt"/>
              <a:ea typeface="+mj-ea"/>
              <a:cs typeface="+mj-cs"/>
            </a:endParaRPr>
          </a:p>
        </p:txBody>
      </p:sp>
    </p:spTree>
    <p:extLst>
      <p:ext uri="{BB962C8B-B14F-4D97-AF65-F5344CB8AC3E}">
        <p14:creationId xmlns:p14="http://schemas.microsoft.com/office/powerpoint/2010/main" val="2110572616"/>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itle 2"/>
          <p:cNvSpPr>
            <a:spLocks noGrp="1"/>
          </p:cNvSpPr>
          <p:nvPr>
            <p:ph type="title"/>
          </p:nvPr>
        </p:nvSpPr>
        <p:spPr/>
        <p:txBody>
          <a:bodyPr/>
          <a:lstStyle/>
          <a:p>
            <a:pPr fontAlgn="base">
              <a:spcAft>
                <a:spcPct val="0"/>
              </a:spcAft>
            </a:pPr>
            <a:r>
              <a:rPr lang="en-US" smtClean="0">
                <a:latin typeface="+mj-lt"/>
                <a:cs typeface="Arial" pitchFamily="34" charset="0"/>
              </a:rPr>
              <a:t>Summary</a:t>
            </a:r>
          </a:p>
        </p:txBody>
      </p:sp>
      <p:sp>
        <p:nvSpPr>
          <p:cNvPr id="8" name="Pentagon 7"/>
          <p:cNvSpPr/>
          <p:nvPr/>
        </p:nvSpPr>
        <p:spPr>
          <a:xfrm>
            <a:off x="2743201" y="3081867"/>
            <a:ext cx="5816242" cy="1262978"/>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24000" tIns="140400" rIns="216000" bIns="140400" anchor="ctr"/>
          <a:lstStyle/>
          <a:p>
            <a:pPr fontAlgn="auto">
              <a:spcBef>
                <a:spcPts val="0"/>
              </a:spcBef>
              <a:spcAft>
                <a:spcPts val="0"/>
              </a:spcAft>
              <a:defRPr/>
            </a:pPr>
            <a:r>
              <a:rPr lang="en-US" sz="1400" b="1" dirty="0">
                <a:cs typeface="HP Simplified"/>
              </a:rPr>
              <a:t>“Autonomy's IDOL solution is the most complete product evaluated with the best core technology architecture and security capabilities.” </a:t>
            </a:r>
            <a:r>
              <a:rPr lang="en-US" sz="1400" b="1" dirty="0" smtClean="0">
                <a:cs typeface="HP Simplified"/>
              </a:rPr>
              <a:t>  </a:t>
            </a:r>
            <a:endParaRPr lang="en-US" sz="1400" dirty="0" smtClean="0">
              <a:cs typeface="HP Simplified"/>
            </a:endParaRPr>
          </a:p>
          <a:p>
            <a:pPr fontAlgn="auto">
              <a:spcBef>
                <a:spcPts val="0"/>
              </a:spcBef>
              <a:spcAft>
                <a:spcPts val="0"/>
              </a:spcAft>
              <a:defRPr/>
            </a:pPr>
            <a:r>
              <a:rPr lang="en-US" sz="1400" dirty="0" smtClean="0">
                <a:solidFill>
                  <a:schemeClr val="accent6"/>
                </a:solidFill>
                <a:cs typeface="HP Simplified"/>
              </a:rPr>
              <a:t>Forrester</a:t>
            </a:r>
            <a:endParaRPr lang="en-US" sz="1400" dirty="0">
              <a:solidFill>
                <a:schemeClr val="accent6"/>
              </a:solidFill>
              <a:cs typeface="HP Simplified"/>
            </a:endParaRPr>
          </a:p>
        </p:txBody>
      </p:sp>
      <p:sp>
        <p:nvSpPr>
          <p:cNvPr id="9" name="Text Placeholder 6"/>
          <p:cNvSpPr>
            <a:spLocks noGrp="1"/>
          </p:cNvSpPr>
          <p:nvPr>
            <p:ph sz="quarter" idx="10"/>
          </p:nvPr>
        </p:nvSpPr>
        <p:spPr>
          <a:xfrm>
            <a:off x="329184" y="1188720"/>
            <a:ext cx="4378283" cy="3219768"/>
          </a:xfrm>
        </p:spPr>
        <p:txBody>
          <a:bodyPr/>
          <a:lstStyle/>
          <a:p>
            <a:pPr lvl="2"/>
            <a:r>
              <a:rPr lang="en-US" dirty="0" smtClean="0"/>
              <a:t>IDOL provides one platform for all functions and powers all Autonomy HP products </a:t>
            </a:r>
          </a:p>
          <a:p>
            <a:pPr lvl="2"/>
            <a:r>
              <a:rPr lang="en-US" dirty="0" smtClean="0"/>
              <a:t>Trusted and proven with the most demanding global customers</a:t>
            </a:r>
          </a:p>
          <a:p>
            <a:pPr lvl="2"/>
            <a:r>
              <a:rPr lang="en-US" dirty="0" smtClean="0"/>
              <a:t>Significant ROI through automation</a:t>
            </a:r>
          </a:p>
          <a:p>
            <a:pPr lvl="2"/>
            <a:r>
              <a:rPr lang="en-US" dirty="0" smtClean="0"/>
              <a:t>Greater control, access and management of information</a:t>
            </a:r>
          </a:p>
          <a:p>
            <a:pPr lvl="2">
              <a:buNone/>
            </a:pPr>
            <a:endParaRPr lang="en-US" dirty="0" smtClean="0"/>
          </a:p>
        </p:txBody>
      </p:sp>
      <p:pic>
        <p:nvPicPr>
          <p:cNvPr id="10" name="Picture 9" descr="IDOL2.png"/>
          <p:cNvPicPr>
            <a:picLocks noChangeAspect="1"/>
          </p:cNvPicPr>
          <p:nvPr/>
        </p:nvPicPr>
        <p:blipFill>
          <a:blip r:embed="rId3">
            <a:duotone>
              <a:schemeClr val="accent4">
                <a:shade val="45000"/>
                <a:satMod val="135000"/>
              </a:schemeClr>
              <a:prstClr val="white"/>
            </a:duotone>
          </a:blip>
          <a:stretch>
            <a:fillRect/>
          </a:stretch>
        </p:blipFill>
        <p:spPr>
          <a:xfrm>
            <a:off x="5508874" y="681567"/>
            <a:ext cx="2918386" cy="2171700"/>
          </a:xfrm>
          <a:prstGeom prst="rect">
            <a:avLst/>
          </a:prstGeom>
        </p:spPr>
      </p:pic>
    </p:spTree>
    <p:extLst>
      <p:ext uri="{BB962C8B-B14F-4D97-AF65-F5344CB8AC3E}">
        <p14:creationId xmlns:p14="http://schemas.microsoft.com/office/powerpoint/2010/main" val="132286853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9703" y="273698"/>
            <a:ext cx="3610686" cy="430887"/>
          </a:xfrm>
        </p:spPr>
        <p:txBody>
          <a:bodyPr/>
          <a:lstStyle/>
          <a:p>
            <a:r>
              <a:rPr lang="en-US" dirty="0" smtClean="0"/>
              <a:t>Download Now</a:t>
            </a:r>
            <a:endParaRPr lang="en-US" dirty="0"/>
          </a:p>
        </p:txBody>
      </p:sp>
      <p:sp>
        <p:nvSpPr>
          <p:cNvPr id="3" name="Content Placeholder 2"/>
          <p:cNvSpPr>
            <a:spLocks noGrp="1"/>
          </p:cNvSpPr>
          <p:nvPr>
            <p:ph sz="quarter" idx="10"/>
          </p:nvPr>
        </p:nvSpPr>
        <p:spPr>
          <a:xfrm>
            <a:off x="5183264" y="2077720"/>
            <a:ext cx="3610996" cy="2369402"/>
          </a:xfrm>
        </p:spPr>
        <p:txBody>
          <a:bodyPr/>
          <a:lstStyle/>
          <a:p>
            <a:r>
              <a:rPr lang="en-US" dirty="0" smtClean="0">
                <a:solidFill>
                  <a:srgbClr val="37A5E1"/>
                </a:solidFill>
              </a:rPr>
              <a:t>Download content from this session with the free Mobile App at:</a:t>
            </a:r>
            <a:br>
              <a:rPr lang="en-US" dirty="0" smtClean="0">
                <a:solidFill>
                  <a:srgbClr val="37A5E1"/>
                </a:solidFill>
              </a:rPr>
            </a:br>
            <a:endParaRPr lang="en-US" dirty="0" smtClean="0">
              <a:solidFill>
                <a:srgbClr val="37A5E1"/>
              </a:solidFill>
            </a:endParaRPr>
          </a:p>
          <a:p>
            <a:r>
              <a:rPr lang="en-US" dirty="0" smtClean="0">
                <a:solidFill>
                  <a:schemeClr val="tx1"/>
                </a:solidFill>
              </a:rPr>
              <a:t>m.hp.com/events</a:t>
            </a:r>
          </a:p>
          <a:p>
            <a:endParaRPr lang="en-US" dirty="0"/>
          </a:p>
        </p:txBody>
      </p:sp>
      <p:pic>
        <p:nvPicPr>
          <p:cNvPr id="4" name="Picture 2" descr="C:\Users\CHSUMM\Downloads\6h2fk7_Discover_Vegas_2012_Discover_Mobile_App.jpg"/>
          <p:cNvPicPr>
            <a:picLocks noChangeAspect="1" noChangeArrowheads="1"/>
          </p:cNvPicPr>
          <p:nvPr/>
        </p:nvPicPr>
        <p:blipFill>
          <a:blip r:embed="rId2"/>
          <a:srcRect l="5694" t="5905" r="6579" b="6369"/>
          <a:stretch>
            <a:fillRect/>
          </a:stretch>
        </p:blipFill>
        <p:spPr bwMode="auto">
          <a:xfrm>
            <a:off x="412111" y="293116"/>
            <a:ext cx="4346613" cy="4346612"/>
          </a:xfrm>
          <a:prstGeom prst="rect">
            <a:avLst/>
          </a:prstGeom>
          <a:noFill/>
          <a:ln>
            <a:noFill/>
          </a:ln>
        </p:spPr>
      </p:pic>
      <p:sp>
        <p:nvSpPr>
          <p:cNvPr id="5" name="Pentagon 4"/>
          <p:cNvSpPr/>
          <p:nvPr/>
        </p:nvSpPr>
        <p:spPr>
          <a:xfrm flipH="1">
            <a:off x="5189702" y="1551522"/>
            <a:ext cx="3464900" cy="376237"/>
          </a:xfrm>
          <a:prstGeom prst="homePlate">
            <a:avLst>
              <a:gd name="adj" fmla="val 3304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r>
              <a:rPr lang="en-GB" sz="1600" b="1" dirty="0" smtClean="0">
                <a:cs typeface="HP Simplified"/>
              </a:rPr>
              <a:t>Get the Mobile App</a:t>
            </a:r>
            <a:endParaRPr lang="en-GB" sz="1600" b="1" dirty="0">
              <a:cs typeface="HP Simplifie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itle 5"/>
          <p:cNvSpPr>
            <a:spLocks noGrp="1"/>
          </p:cNvSpPr>
          <p:nvPr>
            <p:ph type="title"/>
          </p:nvPr>
        </p:nvSpPr>
        <p:spPr/>
        <p:txBody>
          <a:bodyPr/>
          <a:lstStyle/>
          <a:p>
            <a:r>
              <a:rPr lang="en-GB" dirty="0" smtClean="0"/>
              <a:t>Find out more</a:t>
            </a:r>
            <a:endParaRPr lang="en-US" dirty="0" smtClean="0"/>
          </a:p>
        </p:txBody>
      </p:sp>
      <p:grpSp>
        <p:nvGrpSpPr>
          <p:cNvPr id="2" name="Group 24"/>
          <p:cNvGrpSpPr/>
          <p:nvPr/>
        </p:nvGrpSpPr>
        <p:grpSpPr>
          <a:xfrm>
            <a:off x="328822" y="1513417"/>
            <a:ext cx="2560321" cy="1931224"/>
            <a:chOff x="328822" y="1608139"/>
            <a:chExt cx="2560321" cy="1931224"/>
          </a:xfrm>
        </p:grpSpPr>
        <p:sp>
          <p:nvSpPr>
            <p:cNvPr id="26" name="Pentagon 25"/>
            <p:cNvSpPr/>
            <p:nvPr/>
          </p:nvSpPr>
          <p:spPr>
            <a:xfrm>
              <a:off x="328823" y="1608139"/>
              <a:ext cx="2560320" cy="376238"/>
            </a:xfrm>
            <a:prstGeom prst="homePlate">
              <a:avLst>
                <a:gd name="adj" fmla="val 33048"/>
              </a:avLst>
            </a:prstGeom>
            <a:solidFill>
              <a:srgbClr val="87898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400"/>
                </a:spcAft>
                <a:defRPr/>
              </a:pPr>
              <a:r>
                <a:rPr lang="en-GB" sz="1200" b="1" dirty="0">
                  <a:cs typeface="HP Simplified"/>
                </a:rPr>
                <a:t>Attend these sessions</a:t>
              </a:r>
            </a:p>
          </p:txBody>
        </p:sp>
        <p:sp>
          <p:nvSpPr>
            <p:cNvPr id="27" name="TextBox 4"/>
            <p:cNvSpPr txBox="1">
              <a:spLocks noChangeArrowheads="1"/>
            </p:cNvSpPr>
            <p:nvPr/>
          </p:nvSpPr>
          <p:spPr bwMode="auto">
            <a:xfrm>
              <a:off x="328822" y="2108202"/>
              <a:ext cx="2465177"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73038" indent="-17303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marL="93663" indent="-93663" eaLnBrk="1" hangingPunct="1">
                <a:spcAft>
                  <a:spcPts val="600"/>
                </a:spcAft>
                <a:buFont typeface="Arial" pitchFamily="34" charset="0"/>
                <a:buChar char="•"/>
              </a:pPr>
              <a:r>
                <a:rPr lang="en-GB" sz="1100" b="1" dirty="0" smtClean="0">
                  <a:latin typeface="HP Simplified"/>
                  <a:cs typeface="HP Simplified"/>
                </a:rPr>
                <a:t>BB2801</a:t>
              </a:r>
              <a:r>
                <a:rPr lang="en-GB" sz="1100" dirty="0" smtClean="0">
                  <a:latin typeface="HP Simplified"/>
                  <a:cs typeface="HP Simplified"/>
                </a:rPr>
                <a:t>, Autonomy IDOL: unify your business on one information management platform               </a:t>
              </a:r>
              <a:br>
                <a:rPr lang="en-GB" sz="1100" dirty="0" smtClean="0">
                  <a:latin typeface="HP Simplified"/>
                  <a:cs typeface="HP Simplified"/>
                </a:rPr>
              </a:br>
              <a:r>
                <a:rPr lang="en-GB" sz="1100" b="1" dirty="0" smtClean="0">
                  <a:latin typeface="HP Simplified"/>
                  <a:cs typeface="HP Simplified"/>
                </a:rPr>
                <a:t>Thursday, December 6, 9:30-10:15</a:t>
              </a:r>
            </a:p>
            <a:p>
              <a:pPr marL="93663" indent="-93663" eaLnBrk="1" hangingPunct="1">
                <a:spcAft>
                  <a:spcPts val="600"/>
                </a:spcAft>
                <a:buFont typeface="Arial" pitchFamily="34" charset="0"/>
                <a:buChar char="•"/>
              </a:pPr>
              <a:r>
                <a:rPr lang="en-GB" sz="1100" b="1" dirty="0" smtClean="0">
                  <a:latin typeface="HP Simplified"/>
                  <a:cs typeface="HP Simplified"/>
                </a:rPr>
                <a:t>BB1788</a:t>
              </a:r>
              <a:r>
                <a:rPr lang="en-GB" sz="1100" dirty="0" smtClean="0">
                  <a:latin typeface="HP Simplified"/>
                  <a:cs typeface="HP Simplified"/>
                </a:rPr>
                <a:t>, Big data and customer analytics: cracking the code to find hidden value                                    </a:t>
              </a:r>
              <a:br>
                <a:rPr lang="en-GB" sz="1100" dirty="0" smtClean="0">
                  <a:latin typeface="HP Simplified"/>
                  <a:cs typeface="HP Simplified"/>
                </a:rPr>
              </a:br>
              <a:r>
                <a:rPr lang="en-GB" sz="1100" b="1" dirty="0" smtClean="0">
                  <a:latin typeface="HP Simplified"/>
                  <a:cs typeface="HP Simplified"/>
                </a:rPr>
                <a:t>Thursday, December 6, 11:30-12:15</a:t>
              </a:r>
            </a:p>
          </p:txBody>
        </p:sp>
      </p:grpSp>
      <p:grpSp>
        <p:nvGrpSpPr>
          <p:cNvPr id="3" name="Group 27"/>
          <p:cNvGrpSpPr/>
          <p:nvPr/>
        </p:nvGrpSpPr>
        <p:grpSpPr>
          <a:xfrm>
            <a:off x="3099900" y="1513417"/>
            <a:ext cx="2560320" cy="1500337"/>
            <a:chOff x="3010819" y="1608139"/>
            <a:chExt cx="2560320" cy="1500337"/>
          </a:xfrm>
        </p:grpSpPr>
        <p:sp>
          <p:nvSpPr>
            <p:cNvPr id="29" name="Pentagon 28"/>
            <p:cNvSpPr/>
            <p:nvPr/>
          </p:nvSpPr>
          <p:spPr>
            <a:xfrm>
              <a:off x="3010819" y="1608139"/>
              <a:ext cx="2560320" cy="376238"/>
            </a:xfrm>
            <a:prstGeom prst="homePlate">
              <a:avLst>
                <a:gd name="adj" fmla="val 33048"/>
              </a:avLst>
            </a:prstGeom>
            <a:solidFill>
              <a:srgbClr val="87898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400"/>
                </a:spcAft>
                <a:defRPr/>
              </a:pPr>
              <a:r>
                <a:rPr lang="en-GB" sz="1200" b="1" dirty="0" smtClean="0">
                  <a:cs typeface="HP Simplified"/>
                </a:rPr>
                <a:t>Visit these demos</a:t>
              </a:r>
              <a:endParaRPr lang="en-US" sz="1200" b="1" dirty="0">
                <a:cs typeface="HP Simplified"/>
              </a:endParaRPr>
            </a:p>
          </p:txBody>
        </p:sp>
        <p:sp>
          <p:nvSpPr>
            <p:cNvPr id="30" name="TextBox 41"/>
            <p:cNvSpPr txBox="1">
              <a:spLocks noChangeArrowheads="1"/>
            </p:cNvSpPr>
            <p:nvPr/>
          </p:nvSpPr>
          <p:spPr bwMode="auto">
            <a:xfrm>
              <a:off x="3010819" y="2108202"/>
              <a:ext cx="2234100"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73038" indent="-17303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marL="93663" indent="-93663" eaLnBrk="1" hangingPunct="1">
                <a:spcAft>
                  <a:spcPts val="600"/>
                </a:spcAft>
                <a:buFont typeface="Arial" pitchFamily="34" charset="0"/>
                <a:buChar char="•"/>
              </a:pPr>
              <a:r>
                <a:rPr lang="en-GB" sz="1100" dirty="0" smtClean="0">
                  <a:latin typeface="+mn-lt"/>
                  <a:cs typeface="HP Simplified"/>
                </a:rPr>
                <a:t>Autonomy IDOL, </a:t>
              </a:r>
              <a:r>
                <a:rPr lang="en-GB" sz="1100" b="1" dirty="0" smtClean="0">
                  <a:latin typeface="+mn-lt"/>
                  <a:cs typeface="HP Simplified"/>
                </a:rPr>
                <a:t>Demo #746</a:t>
              </a:r>
            </a:p>
            <a:p>
              <a:pPr marL="93663" indent="-93663" eaLnBrk="1" hangingPunct="1">
                <a:spcAft>
                  <a:spcPts val="600"/>
                </a:spcAft>
                <a:buFont typeface="Arial" pitchFamily="34" charset="0"/>
                <a:buChar char="•"/>
              </a:pPr>
              <a:r>
                <a:rPr lang="en-GB" sz="1100" dirty="0" smtClean="0">
                  <a:latin typeface="+mn-lt"/>
                  <a:cs typeface="HP Simplified"/>
                </a:rPr>
                <a:t>HP Autonomy Legal and Compliance Performance Suite, </a:t>
              </a:r>
              <a:r>
                <a:rPr lang="en-GB" sz="1100" b="1" dirty="0" smtClean="0">
                  <a:latin typeface="+mn-lt"/>
                  <a:cs typeface="HP Simplified"/>
                </a:rPr>
                <a:t>Demo #612</a:t>
              </a:r>
            </a:p>
            <a:p>
              <a:pPr marL="93663" indent="-93663" eaLnBrk="1" hangingPunct="1">
                <a:spcAft>
                  <a:spcPts val="600"/>
                </a:spcAft>
                <a:buFont typeface="Arial" pitchFamily="34" charset="0"/>
                <a:buChar char="•"/>
              </a:pPr>
              <a:r>
                <a:rPr lang="en-GB" sz="1100" dirty="0" smtClean="0">
                  <a:latin typeface="+mn-lt"/>
                  <a:cs typeface="HP Simplified"/>
                </a:rPr>
                <a:t>HP Autonomy Marketing Performance Suite, </a:t>
              </a:r>
              <a:r>
                <a:rPr lang="en-GB" sz="1100" b="1" dirty="0" smtClean="0">
                  <a:latin typeface="+mn-lt"/>
                  <a:cs typeface="HP Simplified"/>
                </a:rPr>
                <a:t>Demo #613</a:t>
              </a:r>
            </a:p>
          </p:txBody>
        </p:sp>
      </p:grpSp>
      <p:grpSp>
        <p:nvGrpSpPr>
          <p:cNvPr id="4" name="Group 30"/>
          <p:cNvGrpSpPr/>
          <p:nvPr/>
        </p:nvGrpSpPr>
        <p:grpSpPr>
          <a:xfrm>
            <a:off x="5870976" y="1513417"/>
            <a:ext cx="2560320" cy="1746558"/>
            <a:chOff x="5761956" y="1608139"/>
            <a:chExt cx="2560320" cy="1746558"/>
          </a:xfrm>
        </p:grpSpPr>
        <p:sp>
          <p:nvSpPr>
            <p:cNvPr id="32" name="Pentagon 31"/>
            <p:cNvSpPr/>
            <p:nvPr/>
          </p:nvSpPr>
          <p:spPr>
            <a:xfrm>
              <a:off x="5761956" y="1608139"/>
              <a:ext cx="2560320" cy="376238"/>
            </a:xfrm>
            <a:prstGeom prst="homePlate">
              <a:avLst>
                <a:gd name="adj" fmla="val 33048"/>
              </a:avLst>
            </a:prstGeom>
            <a:solidFill>
              <a:srgbClr val="87898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400"/>
                </a:spcAft>
                <a:defRPr/>
              </a:pPr>
              <a:r>
                <a:rPr lang="en-GB" sz="1200" b="1" dirty="0">
                  <a:cs typeface="HP Simplified"/>
                </a:rPr>
                <a:t>After the event</a:t>
              </a:r>
            </a:p>
          </p:txBody>
        </p:sp>
        <p:sp>
          <p:nvSpPr>
            <p:cNvPr id="33" name="TextBox 43"/>
            <p:cNvSpPr txBox="1">
              <a:spLocks noChangeArrowheads="1"/>
            </p:cNvSpPr>
            <p:nvPr/>
          </p:nvSpPr>
          <p:spPr bwMode="auto">
            <a:xfrm>
              <a:off x="5761956" y="2108202"/>
              <a:ext cx="2551176"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marL="173038" indent="-173038">
                <a:spcBef>
                  <a:spcPts val="1200"/>
                </a:spcBef>
                <a:spcAft>
                  <a:spcPts val="400"/>
                </a:spcAft>
                <a:buFont typeface="Arial" pitchFamily="34" charset="0"/>
                <a:buChar char="•"/>
                <a:defRPr sz="1600">
                  <a:latin typeface="HP Simplified"/>
                  <a:cs typeface="HP Simplified"/>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pPr>
                <a:spcBef>
                  <a:spcPts val="0"/>
                </a:spcBef>
                <a:spcAft>
                  <a:spcPts val="600"/>
                </a:spcAft>
              </a:pPr>
              <a:r>
                <a:rPr lang="en-US" sz="1100" dirty="0"/>
                <a:t>Visit : </a:t>
              </a:r>
              <a:r>
                <a:rPr lang="en-US" sz="1100" dirty="0">
                  <a:hlinkClick r:id="rId2"/>
                </a:rPr>
                <a:t>www.autonomy.com</a:t>
              </a:r>
              <a:endParaRPr lang="en-US" sz="1100" dirty="0"/>
            </a:p>
            <a:p>
              <a:pPr>
                <a:spcBef>
                  <a:spcPts val="0"/>
                </a:spcBef>
                <a:spcAft>
                  <a:spcPts val="600"/>
                </a:spcAft>
              </a:pPr>
              <a:r>
                <a:rPr lang="en-US" sz="1100" dirty="0"/>
                <a:t>Follow us on </a:t>
              </a:r>
              <a:r>
                <a:rPr lang="en-US" sz="1100" b="1" dirty="0"/>
                <a:t>Twitter</a:t>
              </a:r>
              <a:r>
                <a:rPr lang="en-US" sz="1100" dirty="0"/>
                <a:t>: @</a:t>
              </a:r>
              <a:r>
                <a:rPr lang="en-US" sz="1100" dirty="0" err="1"/>
                <a:t>AutonomyCorp</a:t>
              </a:r>
              <a:endParaRPr lang="en-US" sz="1100" dirty="0"/>
            </a:p>
            <a:p>
              <a:pPr>
                <a:spcBef>
                  <a:spcPts val="0"/>
                </a:spcBef>
                <a:spcAft>
                  <a:spcPts val="600"/>
                </a:spcAft>
              </a:pPr>
              <a:r>
                <a:rPr lang="en-US" sz="1100" dirty="0"/>
                <a:t>Also on </a:t>
              </a:r>
              <a:r>
                <a:rPr lang="en-US" sz="1100" b="1" dirty="0"/>
                <a:t>LinkedIn</a:t>
              </a:r>
              <a:r>
                <a:rPr lang="en-US" sz="1100" dirty="0"/>
                <a:t>: Autonomy, an HP Company</a:t>
              </a:r>
            </a:p>
            <a:p>
              <a:pPr>
                <a:spcBef>
                  <a:spcPts val="0"/>
                </a:spcBef>
                <a:spcAft>
                  <a:spcPts val="600"/>
                </a:spcAft>
              </a:pPr>
              <a:r>
                <a:rPr lang="en-US" sz="1100" dirty="0"/>
                <a:t>Like us on </a:t>
              </a:r>
              <a:r>
                <a:rPr lang="en-US" sz="1100" b="1" dirty="0"/>
                <a:t>Facebook</a:t>
              </a:r>
              <a:r>
                <a:rPr lang="en-US" sz="1100" dirty="0"/>
                <a:t>:  Autonomy, an HP Company </a:t>
              </a:r>
            </a:p>
          </p:txBody>
        </p:sp>
      </p:grpSp>
      <p:sp>
        <p:nvSpPr>
          <p:cNvPr id="35" name="Pentagon 34"/>
          <p:cNvSpPr/>
          <p:nvPr/>
        </p:nvSpPr>
        <p:spPr>
          <a:xfrm>
            <a:off x="328825" y="3605703"/>
            <a:ext cx="8151813" cy="377825"/>
          </a:xfrm>
          <a:prstGeom prst="homePlate">
            <a:avLst>
              <a:gd name="adj" fmla="val 3304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r>
              <a:rPr lang="en-GB" sz="1500" b="1" dirty="0">
                <a:cs typeface="HP Simplified"/>
              </a:rPr>
              <a:t>Your feedback is important to us. Please take a few minutes to complete the session survey.</a:t>
            </a:r>
          </a:p>
        </p:txBody>
      </p:sp>
    </p:spTree>
    <p:extLst>
      <p:ext uri="{BB962C8B-B14F-4D97-AF65-F5344CB8AC3E}">
        <p14:creationId xmlns:p14="http://schemas.microsoft.com/office/powerpoint/2010/main" val="133409410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89539972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chemeClr val="accent1">
                    <a:lumMod val="75000"/>
                  </a:schemeClr>
                </a:solidFill>
                <a:latin typeface="+mn-ea"/>
                <a:ea typeface="+mn-ea"/>
              </a:rPr>
              <a:t>声明：</a:t>
            </a:r>
            <a:endParaRPr lang="zh-CN" altLang="en-US" dirty="0">
              <a:solidFill>
                <a:schemeClr val="accent1">
                  <a:lumMod val="75000"/>
                </a:schemeClr>
              </a:solidFill>
              <a:latin typeface="+mn-ea"/>
              <a:ea typeface="+mn-ea"/>
            </a:endParaRPr>
          </a:p>
        </p:txBody>
      </p:sp>
      <p:sp>
        <p:nvSpPr>
          <p:cNvPr id="5" name="内容占位符 4"/>
          <p:cNvSpPr>
            <a:spLocks noGrp="1"/>
          </p:cNvSpPr>
          <p:nvPr>
            <p:ph idx="1"/>
          </p:nvPr>
        </p:nvSpPr>
        <p:spPr>
          <a:xfrm>
            <a:off x="457200" y="735546"/>
            <a:ext cx="8229600" cy="2808312"/>
          </a:xfrm>
        </p:spPr>
        <p:txBody>
          <a:bodyPr/>
          <a:lstStyle/>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所有的版权属于原有公司，文件均来自公开渠道</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smtClean="0">
                <a:solidFill>
                  <a:schemeClr val="accent1">
                    <a:lumMod val="75000"/>
                  </a:schemeClr>
                </a:solidFill>
                <a:latin typeface="+mn-ea"/>
                <a:cs typeface="Segoe UI" pitchFamily="34" charset="0"/>
              </a:rPr>
              <a:t>此文件仅供学习使用，任何人不得进行以此为商业目的的行为</a:t>
            </a:r>
            <a:endParaRPr lang="en-US" altLang="zh-CN" dirty="0" smtClean="0">
              <a:solidFill>
                <a:schemeClr val="accent1">
                  <a:lumMod val="75000"/>
                </a:schemeClr>
              </a:solidFill>
              <a:latin typeface="+mn-ea"/>
              <a:cs typeface="Segoe UI" pitchFamily="34" charset="0"/>
            </a:endParaRPr>
          </a:p>
          <a:p>
            <a:pPr marL="342900" indent="-342900">
              <a:lnSpc>
                <a:spcPct val="150000"/>
              </a:lnSpc>
              <a:buFont typeface="+mj-lt"/>
              <a:buAutoNum type="arabicPeriod"/>
            </a:pPr>
            <a:r>
              <a:rPr lang="zh-CN" altLang="en-US" dirty="0">
                <a:solidFill>
                  <a:schemeClr val="accent1">
                    <a:lumMod val="75000"/>
                  </a:schemeClr>
                </a:solidFill>
                <a:latin typeface="+mn-ea"/>
                <a:cs typeface="Segoe UI" pitchFamily="34" charset="0"/>
              </a:rPr>
              <a:t>如</a:t>
            </a:r>
            <a:r>
              <a:rPr lang="zh-CN" altLang="en-US" dirty="0" smtClean="0">
                <a:solidFill>
                  <a:schemeClr val="accent1">
                    <a:lumMod val="75000"/>
                  </a:schemeClr>
                </a:solidFill>
                <a:latin typeface="+mn-ea"/>
                <a:cs typeface="Segoe UI" pitchFamily="34" charset="0"/>
              </a:rPr>
              <a:t>有疑问，请立即删除</a:t>
            </a:r>
            <a:endParaRPr lang="zh-CN" altLang="en-US" dirty="0">
              <a:solidFill>
                <a:schemeClr val="accent1">
                  <a:lumMod val="75000"/>
                </a:schemeClr>
              </a:solidFill>
              <a:latin typeface="+mn-ea"/>
              <a:cs typeface="Segoe UI" pitchFamily="34" charset="0"/>
            </a:endParaRPr>
          </a:p>
        </p:txBody>
      </p:sp>
      <p:sp>
        <p:nvSpPr>
          <p:cNvPr id="6" name="矩形 5"/>
          <p:cNvSpPr/>
          <p:nvPr/>
        </p:nvSpPr>
        <p:spPr>
          <a:xfrm>
            <a:off x="349286" y="2787774"/>
            <a:ext cx="8568952" cy="75608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defTabSz="914400">
              <a:lnSpc>
                <a:spcPct val="150000"/>
              </a:lnSpc>
              <a:buFont typeface="Wingdings" pitchFamily="2" charset="2"/>
              <a:buChar char="p"/>
            </a:pPr>
            <a:r>
              <a:rPr lang="zh-CN" altLang="en-US" dirty="0">
                <a:solidFill>
                  <a:srgbClr val="4F81BD">
                    <a:lumMod val="75000"/>
                  </a:srgbClr>
                </a:solidFill>
                <a:latin typeface="微软雅黑"/>
                <a:cs typeface="Segoe UI" pitchFamily="34" charset="0"/>
              </a:rPr>
              <a:t>百</a:t>
            </a:r>
            <a:r>
              <a:rPr lang="zh-CN" altLang="en-US" dirty="0" smtClean="0">
                <a:solidFill>
                  <a:srgbClr val="4F81BD">
                    <a:lumMod val="75000"/>
                  </a:srgbClr>
                </a:solidFill>
                <a:latin typeface="微软雅黑"/>
                <a:cs typeface="Segoe UI" pitchFamily="34" charset="0"/>
              </a:rPr>
              <a:t>度传课：司马懿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网易学堂：司马懿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a:p>
            <a:pPr marL="285750" indent="-285750" defTabSz="914400">
              <a:lnSpc>
                <a:spcPct val="150000"/>
              </a:lnSpc>
              <a:buFont typeface="Wingdings" pitchFamily="2" charset="2"/>
              <a:buChar char="p"/>
            </a:pPr>
            <a:r>
              <a:rPr lang="zh-CN" altLang="en-US" dirty="0" smtClean="0">
                <a:solidFill>
                  <a:srgbClr val="4F81BD">
                    <a:lumMod val="75000"/>
                  </a:srgbClr>
                </a:solidFill>
                <a:latin typeface="微软雅黑"/>
                <a:cs typeface="Segoe UI" pitchFamily="34" charset="0"/>
              </a:rPr>
              <a:t>知乎：       司马懿</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学校</a:t>
            </a:r>
            <a:endParaRPr lang="en-US" altLang="zh-CN" dirty="0" smtClean="0">
              <a:solidFill>
                <a:srgbClr val="4F81BD">
                  <a:lumMod val="75000"/>
                </a:srgbClr>
              </a:solidFill>
              <a:latin typeface="微软雅黑"/>
              <a:cs typeface="Segoe UI" pitchFamily="34" charset="0"/>
            </a:endParaRPr>
          </a:p>
        </p:txBody>
      </p:sp>
      <p:sp>
        <p:nvSpPr>
          <p:cNvPr id="7" name="圆角矩形 6">
            <a:hlinkClick r:id="rId3"/>
          </p:cNvPr>
          <p:cNvSpPr/>
          <p:nvPr/>
        </p:nvSpPr>
        <p:spPr>
          <a:xfrm>
            <a:off x="3589793" y="2832156"/>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8" name="圆角矩形 7">
            <a:hlinkClick r:id="rId3"/>
          </p:cNvPr>
          <p:cNvSpPr/>
          <p:nvPr/>
        </p:nvSpPr>
        <p:spPr>
          <a:xfrm>
            <a:off x="3589793" y="3160568"/>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6" name="圆角矩形 15">
            <a:hlinkClick r:id="rId3"/>
          </p:cNvPr>
          <p:cNvSpPr/>
          <p:nvPr/>
        </p:nvSpPr>
        <p:spPr>
          <a:xfrm>
            <a:off x="5148064" y="2832156"/>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://www.chuanke.com</a:t>
            </a:r>
            <a:endParaRPr lang="zh-CN" altLang="en-US" sz="1600" b="1" dirty="0">
              <a:solidFill>
                <a:prstClr val="white"/>
              </a:solidFill>
              <a:latin typeface="微软雅黑"/>
              <a:cs typeface="Segoe UI" pitchFamily="34" charset="0"/>
            </a:endParaRPr>
          </a:p>
        </p:txBody>
      </p:sp>
      <p:sp>
        <p:nvSpPr>
          <p:cNvPr id="17" name="圆角矩形 16">
            <a:hlinkClick r:id="rId3"/>
          </p:cNvPr>
          <p:cNvSpPr/>
          <p:nvPr/>
        </p:nvSpPr>
        <p:spPr>
          <a:xfrm>
            <a:off x="5148064" y="3160568"/>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://study.163.com</a:t>
            </a:r>
            <a:endParaRPr lang="zh-CN" altLang="en-US" sz="1600" b="1" dirty="0">
              <a:solidFill>
                <a:prstClr val="white"/>
              </a:solidFill>
              <a:latin typeface="微软雅黑"/>
              <a:cs typeface="Segoe UI" pitchFamily="34" charset="0"/>
            </a:endParaRPr>
          </a:p>
        </p:txBody>
      </p:sp>
      <p:sp>
        <p:nvSpPr>
          <p:cNvPr id="2" name="矩形 1"/>
          <p:cNvSpPr/>
          <p:nvPr/>
        </p:nvSpPr>
        <p:spPr>
          <a:xfrm>
            <a:off x="871354" y="2190877"/>
            <a:ext cx="7293984" cy="507831"/>
          </a:xfrm>
          <a:prstGeom prst="rect">
            <a:avLst/>
          </a:prstGeom>
        </p:spPr>
        <p:txBody>
          <a:bodyPr wrap="none">
            <a:spAutoFit/>
          </a:bodyPr>
          <a:lstStyle/>
          <a:p>
            <a:pPr defTabSz="914400" fontAlgn="base">
              <a:lnSpc>
                <a:spcPct val="150000"/>
              </a:lnSpc>
              <a:spcBef>
                <a:spcPct val="0"/>
              </a:spcBef>
              <a:spcAft>
                <a:spcPct val="0"/>
              </a:spcAft>
            </a:pPr>
            <a:r>
              <a:rPr lang="zh-CN" altLang="en-US" dirty="0" smtClean="0">
                <a:solidFill>
                  <a:srgbClr val="4F81BD">
                    <a:lumMod val="75000"/>
                  </a:srgbClr>
                </a:solidFill>
                <a:latin typeface="微软雅黑"/>
                <a:cs typeface="Segoe UI" pitchFamily="34" charset="0"/>
              </a:rPr>
              <a:t>学习世界五百强和咨询公司</a:t>
            </a:r>
            <a:r>
              <a:rPr lang="en-US" altLang="zh-CN" dirty="0" smtClean="0">
                <a:solidFill>
                  <a:srgbClr val="4F81BD">
                    <a:lumMod val="75000"/>
                  </a:srgbClr>
                </a:solidFill>
                <a:latin typeface="微软雅黑"/>
                <a:cs typeface="Segoe UI" pitchFamily="34" charset="0"/>
              </a:rPr>
              <a:t>PPT</a:t>
            </a:r>
            <a:r>
              <a:rPr lang="zh-CN" altLang="en-US" dirty="0" smtClean="0">
                <a:solidFill>
                  <a:srgbClr val="4F81BD">
                    <a:lumMod val="75000"/>
                  </a:srgbClr>
                </a:solidFill>
                <a:latin typeface="微软雅黑"/>
                <a:cs typeface="Segoe UI" pitchFamily="34" charset="0"/>
              </a:rPr>
              <a:t>课程请访问如下网站搜索：“司马懿”</a:t>
            </a:r>
            <a:endParaRPr lang="zh-CN" altLang="en-US" dirty="0">
              <a:solidFill>
                <a:srgbClr val="4F81BD">
                  <a:lumMod val="75000"/>
                </a:srgbClr>
              </a:solidFill>
              <a:latin typeface="微软雅黑"/>
              <a:cs typeface="Segoe UI" pitchFamily="34" charset="0"/>
            </a:endParaRPr>
          </a:p>
        </p:txBody>
      </p:sp>
      <p:sp>
        <p:nvSpPr>
          <p:cNvPr id="18" name="圆角矩形 17">
            <a:hlinkClick r:id="rId3"/>
          </p:cNvPr>
          <p:cNvSpPr/>
          <p:nvPr/>
        </p:nvSpPr>
        <p:spPr>
          <a:xfrm>
            <a:off x="3589793" y="3489852"/>
            <a:ext cx="1440000"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defTabSz="914400"/>
            <a:r>
              <a:rPr lang="zh-CN" altLang="en-US" sz="1600" b="1" dirty="0" smtClean="0">
                <a:solidFill>
                  <a:prstClr val="white"/>
                </a:solidFill>
                <a:latin typeface="微软雅黑"/>
                <a:cs typeface="Segoe UI" pitchFamily="34" charset="0"/>
              </a:rPr>
              <a:t>访问地址</a:t>
            </a:r>
            <a:endParaRPr lang="zh-CN" altLang="en-US" sz="1600" b="1" dirty="0">
              <a:solidFill>
                <a:prstClr val="white"/>
              </a:solidFill>
              <a:latin typeface="微软雅黑"/>
              <a:cs typeface="Segoe UI" pitchFamily="34" charset="0"/>
            </a:endParaRPr>
          </a:p>
        </p:txBody>
      </p:sp>
      <p:sp>
        <p:nvSpPr>
          <p:cNvPr id="19" name="圆角矩形 18">
            <a:hlinkClick r:id="rId3"/>
          </p:cNvPr>
          <p:cNvSpPr/>
          <p:nvPr/>
        </p:nvSpPr>
        <p:spPr>
          <a:xfrm>
            <a:off x="5148064" y="3489852"/>
            <a:ext cx="3770174" cy="29700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defTabSz="914400"/>
            <a:r>
              <a:rPr lang="en-US" altLang="zh-CN" sz="1600" b="1" dirty="0">
                <a:solidFill>
                  <a:prstClr val="white"/>
                </a:solidFill>
                <a:latin typeface="微软雅黑"/>
                <a:cs typeface="Segoe UI" pitchFamily="34" charset="0"/>
              </a:rPr>
              <a:t>https://</a:t>
            </a:r>
            <a:r>
              <a:rPr lang="en-US" altLang="zh-CN" sz="1600" b="1" dirty="0" smtClean="0">
                <a:solidFill>
                  <a:prstClr val="white"/>
                </a:solidFill>
                <a:latin typeface="微软雅黑"/>
                <a:cs typeface="Segoe UI" pitchFamily="34" charset="0"/>
              </a:rPr>
              <a:t>www.zhiu.com</a:t>
            </a:r>
            <a:endParaRPr lang="zh-CN" altLang="en-US" sz="1600" b="1" dirty="0">
              <a:solidFill>
                <a:prstClr val="white"/>
              </a:solidFill>
              <a:latin typeface="微软雅黑"/>
              <a:cs typeface="Segoe UI" pitchFamily="34" charset="0"/>
            </a:endParaRPr>
          </a:p>
        </p:txBody>
      </p:sp>
    </p:spTree>
    <p:extLst>
      <p:ext uri="{BB962C8B-B14F-4D97-AF65-F5344CB8AC3E}">
        <p14:creationId xmlns:p14="http://schemas.microsoft.com/office/powerpoint/2010/main" val="4141921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library_16x9_divider-49.png"/>
          <p:cNvPicPr>
            <a:picLocks noChangeAspect="1"/>
          </p:cNvPicPr>
          <p:nvPr/>
        </p:nvPicPr>
        <p:blipFill>
          <a:blip r:embed="rId3"/>
          <a:stretch>
            <a:fillRect/>
          </a:stretch>
        </p:blipFill>
        <p:spPr>
          <a:xfrm>
            <a:off x="6763" y="0"/>
            <a:ext cx="9130473" cy="5143500"/>
          </a:xfrm>
          <a:prstGeom prst="rect">
            <a:avLst/>
          </a:prstGeom>
        </p:spPr>
      </p:pic>
      <p:sp>
        <p:nvSpPr>
          <p:cNvPr id="18434" name="Title 13"/>
          <p:cNvSpPr>
            <a:spLocks noGrp="1"/>
          </p:cNvSpPr>
          <p:nvPr>
            <p:ph type="title"/>
          </p:nvPr>
        </p:nvSpPr>
        <p:spPr/>
        <p:txBody>
          <a:bodyPr/>
          <a:lstStyle/>
          <a:p>
            <a:r>
              <a:rPr lang="en-US" dirty="0" smtClean="0">
                <a:latin typeface="+mj-lt"/>
                <a:cs typeface="Arial" pitchFamily="34" charset="0"/>
              </a:rPr>
              <a:t>Enterprise trends in human information</a:t>
            </a:r>
          </a:p>
        </p:txBody>
      </p:sp>
      <p:sp>
        <p:nvSpPr>
          <p:cNvPr id="18436" name="Rectangle 24"/>
          <p:cNvSpPr>
            <a:spLocks noChangeArrowheads="1"/>
          </p:cNvSpPr>
          <p:nvPr/>
        </p:nvSpPr>
        <p:spPr bwMode="auto">
          <a:xfrm>
            <a:off x="321966" y="1319821"/>
            <a:ext cx="4783433" cy="1015663"/>
          </a:xfrm>
          <a:prstGeom prst="rect">
            <a:avLst/>
          </a:prstGeom>
          <a:noFill/>
          <a:ln w="9525">
            <a:noFill/>
            <a:miter lim="800000"/>
            <a:headEnd/>
            <a:tailEnd/>
          </a:ln>
        </p:spPr>
        <p:txBody>
          <a:bodyPr wrap="square">
            <a:spAutoFit/>
          </a:bodyPr>
          <a:lstStyle/>
          <a:p>
            <a:r>
              <a:rPr lang="en-US" sz="2000" b="1" dirty="0" smtClean="0">
                <a:solidFill>
                  <a:srgbClr val="000000"/>
                </a:solidFill>
                <a:latin typeface="+mj-lt"/>
              </a:rPr>
              <a:t>“Digital information will grow by a factor of 44, to 35 ZB in 2020.”</a:t>
            </a:r>
          </a:p>
          <a:p>
            <a:r>
              <a:rPr lang="en-US" sz="2000" dirty="0" smtClean="0">
                <a:solidFill>
                  <a:schemeClr val="accent4"/>
                </a:solidFill>
                <a:latin typeface="+mj-lt"/>
              </a:rPr>
              <a:t>IDC</a:t>
            </a:r>
            <a:r>
              <a:rPr lang="en-US" sz="2000" dirty="0" smtClean="0">
                <a:solidFill>
                  <a:srgbClr val="000000"/>
                </a:solidFill>
                <a:latin typeface="+mj-lt"/>
              </a:rPr>
              <a:t> </a:t>
            </a:r>
            <a:r>
              <a:rPr lang="en-US" sz="2000" b="1" baseline="-25000" dirty="0">
                <a:solidFill>
                  <a:srgbClr val="000000"/>
                </a:solidFill>
                <a:latin typeface="+mj-lt"/>
              </a:rPr>
              <a:t>  </a:t>
            </a:r>
          </a:p>
        </p:txBody>
      </p:sp>
      <p:sp>
        <p:nvSpPr>
          <p:cNvPr id="18437" name="Rectangle 24"/>
          <p:cNvSpPr>
            <a:spLocks noChangeArrowheads="1"/>
          </p:cNvSpPr>
          <p:nvPr/>
        </p:nvSpPr>
        <p:spPr bwMode="auto">
          <a:xfrm>
            <a:off x="321965" y="2451317"/>
            <a:ext cx="5003568" cy="1015663"/>
          </a:xfrm>
          <a:prstGeom prst="rect">
            <a:avLst/>
          </a:prstGeom>
          <a:noFill/>
          <a:ln w="9525">
            <a:noFill/>
            <a:miter lim="800000"/>
            <a:headEnd/>
            <a:tailEnd/>
          </a:ln>
        </p:spPr>
        <p:txBody>
          <a:bodyPr wrap="square">
            <a:spAutoFit/>
          </a:bodyPr>
          <a:lstStyle/>
          <a:p>
            <a:r>
              <a:rPr lang="en-US" sz="2000" b="1" dirty="0">
                <a:solidFill>
                  <a:srgbClr val="0096D6"/>
                </a:solidFill>
                <a:latin typeface="+mj-lt"/>
              </a:rPr>
              <a:t>“Increased blurring of internal and external data in </a:t>
            </a:r>
            <a:r>
              <a:rPr lang="en-US" sz="2000" b="1" dirty="0" err="1" smtClean="0">
                <a:solidFill>
                  <a:srgbClr val="0096D6"/>
                </a:solidFill>
                <a:latin typeface="+mj-lt"/>
              </a:rPr>
              <a:t>organisations</a:t>
            </a:r>
            <a:r>
              <a:rPr lang="en-US" sz="2000" b="1" dirty="0" smtClean="0">
                <a:solidFill>
                  <a:srgbClr val="0096D6"/>
                </a:solidFill>
                <a:latin typeface="+mj-lt"/>
              </a:rPr>
              <a:t>.”</a:t>
            </a:r>
          </a:p>
          <a:p>
            <a:r>
              <a:rPr lang="en-US" sz="2000" dirty="0" smtClean="0">
                <a:solidFill>
                  <a:schemeClr val="accent4"/>
                </a:solidFill>
              </a:rPr>
              <a:t>IDC</a:t>
            </a:r>
            <a:endParaRPr lang="en-US" sz="2000" dirty="0" smtClean="0">
              <a:solidFill>
                <a:srgbClr val="0096D6"/>
              </a:solidFill>
              <a:latin typeface="+mj-lt"/>
            </a:endParaRPr>
          </a:p>
        </p:txBody>
      </p:sp>
      <p:sp>
        <p:nvSpPr>
          <p:cNvPr id="18439" name="Rectangle 1"/>
          <p:cNvSpPr>
            <a:spLocks noChangeArrowheads="1"/>
          </p:cNvSpPr>
          <p:nvPr/>
        </p:nvSpPr>
        <p:spPr bwMode="auto">
          <a:xfrm>
            <a:off x="321965" y="3582814"/>
            <a:ext cx="4783435" cy="1015663"/>
          </a:xfrm>
          <a:prstGeom prst="rect">
            <a:avLst/>
          </a:prstGeom>
          <a:noFill/>
          <a:ln w="9525">
            <a:noFill/>
            <a:miter lim="800000"/>
            <a:headEnd/>
            <a:tailEnd/>
          </a:ln>
        </p:spPr>
        <p:txBody>
          <a:bodyPr wrap="square">
            <a:spAutoFit/>
          </a:bodyPr>
          <a:lstStyle/>
          <a:p>
            <a:r>
              <a:rPr lang="en-US" sz="2000" b="1" dirty="0">
                <a:solidFill>
                  <a:srgbClr val="000000"/>
                </a:solidFill>
                <a:latin typeface="+mj-lt"/>
              </a:rPr>
              <a:t>“By 2014, social networking will replace </a:t>
            </a:r>
            <a:r>
              <a:rPr lang="en-US" sz="2000" b="1" dirty="0" smtClean="0">
                <a:solidFill>
                  <a:srgbClr val="000000"/>
                </a:solidFill>
                <a:latin typeface="+mj-lt"/>
              </a:rPr>
              <a:t>email </a:t>
            </a:r>
            <a:r>
              <a:rPr lang="en-US" sz="2000" b="1" dirty="0">
                <a:solidFill>
                  <a:srgbClr val="000000"/>
                </a:solidFill>
                <a:latin typeface="+mj-lt"/>
              </a:rPr>
              <a:t>for 20% of business users.”</a:t>
            </a:r>
            <a:r>
              <a:rPr lang="en-US" sz="2000" b="1" dirty="0" smtClean="0">
                <a:solidFill>
                  <a:srgbClr val="000000"/>
                </a:solidFill>
                <a:latin typeface="+mj-lt"/>
              </a:rPr>
              <a:t> </a:t>
            </a:r>
          </a:p>
          <a:p>
            <a:r>
              <a:rPr lang="en-US" sz="2000" dirty="0" smtClean="0">
                <a:solidFill>
                  <a:srgbClr val="87898B"/>
                </a:solidFill>
                <a:latin typeface="+mj-lt"/>
              </a:rPr>
              <a:t>Gartner</a:t>
            </a:r>
            <a:endParaRPr lang="en-US" sz="2000" dirty="0">
              <a:solidFill>
                <a:srgbClr val="87898B"/>
              </a:solidFill>
              <a:latin typeface="+mj-lt"/>
            </a:endParaRPr>
          </a:p>
        </p:txBody>
      </p:sp>
    </p:spTree>
    <p:extLst>
      <p:ext uri="{BB962C8B-B14F-4D97-AF65-F5344CB8AC3E}">
        <p14:creationId xmlns:p14="http://schemas.microsoft.com/office/powerpoint/2010/main" val="191886046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2"/>
          <p:cNvSpPr>
            <a:spLocks noGrp="1"/>
          </p:cNvSpPr>
          <p:nvPr>
            <p:ph type="title"/>
          </p:nvPr>
        </p:nvSpPr>
        <p:spPr/>
        <p:txBody>
          <a:bodyPr/>
          <a:lstStyle/>
          <a:p>
            <a:pPr fontAlgn="base">
              <a:spcAft>
                <a:spcPct val="0"/>
              </a:spcAft>
            </a:pPr>
            <a:r>
              <a:rPr lang="en-US" dirty="0" smtClean="0">
                <a:latin typeface="+mj-lt"/>
                <a:cs typeface="Arial" pitchFamily="34" charset="0"/>
              </a:rPr>
              <a:t>IDOL: the OS for human information</a:t>
            </a:r>
          </a:p>
        </p:txBody>
      </p:sp>
      <p:sp>
        <p:nvSpPr>
          <p:cNvPr id="20487" name="TextBox 8"/>
          <p:cNvSpPr txBox="1">
            <a:spLocks noChangeArrowheads="1"/>
          </p:cNvSpPr>
          <p:nvPr/>
        </p:nvSpPr>
        <p:spPr bwMode="auto">
          <a:xfrm>
            <a:off x="3636963" y="3078163"/>
            <a:ext cx="2967037" cy="923925"/>
          </a:xfrm>
          <a:prstGeom prst="rect">
            <a:avLst/>
          </a:prstGeom>
          <a:noFill/>
          <a:ln w="9525">
            <a:noFill/>
            <a:miter lim="800000"/>
            <a:headEnd/>
            <a:tailEnd/>
          </a:ln>
        </p:spPr>
        <p:txBody>
          <a:bodyPr lIns="45720" rIns="45720">
            <a:spAutoFit/>
          </a:bodyPr>
          <a:lstStyle/>
          <a:p>
            <a:endParaRPr lang="en-GB" sz="2000">
              <a:latin typeface="+mj-lt"/>
            </a:endParaRPr>
          </a:p>
          <a:p>
            <a:endParaRPr lang="en-GB">
              <a:latin typeface="+mj-lt"/>
            </a:endParaRPr>
          </a:p>
          <a:p>
            <a:endParaRPr lang="en-GB" sz="1600">
              <a:solidFill>
                <a:srgbClr val="00314D"/>
              </a:solidFill>
              <a:latin typeface="+mj-lt"/>
            </a:endParaRPr>
          </a:p>
        </p:txBody>
      </p:sp>
      <p:pic>
        <p:nvPicPr>
          <p:cNvPr id="9" name="Picture 16" descr="tube_brain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279" y="888180"/>
            <a:ext cx="3023221" cy="351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3"/>
          <p:cNvSpPr txBox="1">
            <a:spLocks/>
          </p:cNvSpPr>
          <p:nvPr/>
        </p:nvSpPr>
        <p:spPr bwMode="black">
          <a:xfrm>
            <a:off x="328613" y="1188720"/>
            <a:ext cx="3853920" cy="3219769"/>
          </a:xfrm>
          <a:prstGeom prst="rect">
            <a:avLst/>
          </a:prstGeom>
        </p:spPr>
        <p:txBody>
          <a:bodyPr vert="horz" wrap="square" lIns="0" tIns="0" rIns="0" bIns="0" rtlCol="0">
            <a:noAutofit/>
          </a:bodyPr>
          <a:lstStyle/>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Algorithms and 170 patents</a:t>
            </a:r>
          </a:p>
          <a:p>
            <a:pPr marL="169863" lvl="2" indent="-169863">
              <a:spcAft>
                <a:spcPts val="400"/>
              </a:spcAft>
              <a:buClr>
                <a:schemeClr val="tx1"/>
              </a:buClr>
              <a:buFont typeface="Arial"/>
              <a:buChar char="•"/>
            </a:pPr>
            <a:r>
              <a:rPr lang="en-US" sz="1400" b="1" dirty="0" smtClean="0">
                <a:solidFill>
                  <a:srgbClr val="0096D6"/>
                </a:solidFill>
                <a:latin typeface="HP Simplified" pitchFamily="34" charset="0"/>
                <a:cs typeface="HP Simplified" pitchFamily="34" charset="0"/>
              </a:rPr>
              <a:t>Conceptual technology </a:t>
            </a:r>
            <a:r>
              <a:rPr lang="en-US" sz="1400" dirty="0" smtClean="0">
                <a:solidFill>
                  <a:srgbClr val="000000"/>
                </a:solidFill>
                <a:latin typeface="HP Simplified" pitchFamily="34" charset="0"/>
                <a:cs typeface="HP Simplified" pitchFamily="34" charset="0"/>
              </a:rPr>
              <a:t>– open architecture </a:t>
            </a:r>
            <a:br>
              <a:rPr lang="en-US" sz="1400" dirty="0" smtClean="0">
                <a:solidFill>
                  <a:srgbClr val="000000"/>
                </a:solidFill>
                <a:latin typeface="HP Simplified" pitchFamily="34" charset="0"/>
                <a:cs typeface="HP Simplified" pitchFamily="34" charset="0"/>
              </a:rPr>
            </a:br>
            <a:r>
              <a:rPr lang="en-US" sz="1400" dirty="0" smtClean="0">
                <a:solidFill>
                  <a:srgbClr val="000000"/>
                </a:solidFill>
                <a:latin typeface="HP Simplified" pitchFamily="34" charset="0"/>
                <a:cs typeface="HP Simplified" pitchFamily="34" charset="0"/>
              </a:rPr>
              <a:t>SOA ACI XML</a:t>
            </a:r>
          </a:p>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One platform for </a:t>
            </a:r>
            <a:r>
              <a:rPr lang="en-US" sz="1400" b="1" dirty="0" smtClean="0">
                <a:solidFill>
                  <a:srgbClr val="0096D6"/>
                </a:solidFill>
                <a:latin typeface="HP Simplified" pitchFamily="34" charset="0"/>
                <a:cs typeface="HP Simplified" pitchFamily="34" charset="0"/>
              </a:rPr>
              <a:t>all functions </a:t>
            </a:r>
            <a:r>
              <a:rPr lang="en-US" sz="1400" dirty="0" smtClean="0">
                <a:solidFill>
                  <a:srgbClr val="000000"/>
                </a:solidFill>
                <a:latin typeface="HP Simplified" pitchFamily="34" charset="0"/>
                <a:cs typeface="HP Simplified" pitchFamily="34" charset="0"/>
              </a:rPr>
              <a:t>– no </a:t>
            </a:r>
            <a:br>
              <a:rPr lang="en-US" sz="1400" dirty="0" smtClean="0">
                <a:solidFill>
                  <a:srgbClr val="000000"/>
                </a:solidFill>
                <a:latin typeface="HP Simplified" pitchFamily="34" charset="0"/>
                <a:cs typeface="HP Simplified" pitchFamily="34" charset="0"/>
              </a:rPr>
            </a:br>
            <a:r>
              <a:rPr lang="en-US" sz="1400" dirty="0" smtClean="0">
                <a:solidFill>
                  <a:srgbClr val="000000"/>
                </a:solidFill>
                <a:latin typeface="HP Simplified" pitchFamily="34" charset="0"/>
                <a:cs typeface="HP Simplified" pitchFamily="34" charset="0"/>
              </a:rPr>
              <a:t>Frankenstein’s Bride</a:t>
            </a:r>
          </a:p>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One platform for </a:t>
            </a:r>
            <a:r>
              <a:rPr lang="en-US" sz="1400" b="1" dirty="0" smtClean="0">
                <a:solidFill>
                  <a:schemeClr val="accent1"/>
                </a:solidFill>
                <a:latin typeface="HP Simplified" pitchFamily="34" charset="0"/>
                <a:cs typeface="HP Simplified" pitchFamily="34" charset="0"/>
              </a:rPr>
              <a:t>all data types </a:t>
            </a:r>
            <a:r>
              <a:rPr lang="en-US" sz="1400" dirty="0" smtClean="0">
                <a:solidFill>
                  <a:srgbClr val="000000"/>
                </a:solidFill>
                <a:latin typeface="HP Simplified" pitchFamily="34" charset="0"/>
                <a:cs typeface="HP Simplified" pitchFamily="34" charset="0"/>
              </a:rPr>
              <a:t>- audio, video, unstructured, </a:t>
            </a:r>
            <a:r>
              <a:rPr lang="en-US" sz="1400" dirty="0" err="1" smtClean="0">
                <a:solidFill>
                  <a:srgbClr val="000000"/>
                </a:solidFill>
                <a:latin typeface="HP Simplified" pitchFamily="34" charset="0"/>
                <a:cs typeface="HP Simplified" pitchFamily="34" charset="0"/>
              </a:rPr>
              <a:t>XMLs</a:t>
            </a:r>
            <a:r>
              <a:rPr lang="en-US" sz="1400" dirty="0" smtClean="0">
                <a:solidFill>
                  <a:srgbClr val="000000"/>
                </a:solidFill>
                <a:latin typeface="HP Simplified" pitchFamily="34" charset="0"/>
                <a:cs typeface="HP Simplified" pitchFamily="34" charset="0"/>
              </a:rPr>
              <a:t> and structured data</a:t>
            </a:r>
          </a:p>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Cutting-edge technologies</a:t>
            </a:r>
          </a:p>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Implicit query, audio and video search, clustering, etc.</a:t>
            </a:r>
          </a:p>
          <a:p>
            <a:pPr marL="169863" lvl="2" indent="-169863">
              <a:spcAft>
                <a:spcPts val="400"/>
              </a:spcAft>
              <a:buFont typeface="Arial"/>
              <a:buChar char="•"/>
            </a:pPr>
            <a:endParaRPr lang="en-US" sz="1400" dirty="0" smtClean="0">
              <a:solidFill>
                <a:srgbClr val="000000"/>
              </a:solidFill>
              <a:latin typeface="HP Simplified" pitchFamily="34" charset="0"/>
              <a:cs typeface="HP Simplified" pitchFamily="34" charset="0"/>
            </a:endParaRPr>
          </a:p>
        </p:txBody>
      </p:sp>
    </p:spTree>
    <p:extLst>
      <p:ext uri="{BB962C8B-B14F-4D97-AF65-F5344CB8AC3E}">
        <p14:creationId xmlns:p14="http://schemas.microsoft.com/office/powerpoint/2010/main" val="196186628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IDOL architecture</a:t>
            </a:r>
            <a:endParaRPr lang="en-GB" dirty="0"/>
          </a:p>
        </p:txBody>
      </p:sp>
      <p:sp>
        <p:nvSpPr>
          <p:cNvPr id="8" name="Rectangle 7"/>
          <p:cNvSpPr/>
          <p:nvPr/>
        </p:nvSpPr>
        <p:spPr>
          <a:xfrm>
            <a:off x="538163" y="3776135"/>
            <a:ext cx="1602694" cy="4741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0" bIns="93600" rtlCol="0" anchor="ctr"/>
          <a:lstStyle/>
          <a:p>
            <a:pPr algn="ctr">
              <a:lnSpc>
                <a:spcPts val="1520"/>
              </a:lnSpc>
            </a:pPr>
            <a:endParaRPr lang="en-US" sz="1600" dirty="0" smtClean="0">
              <a:solidFill>
                <a:srgbClr val="FFFFFF"/>
              </a:solidFill>
            </a:endParaRPr>
          </a:p>
        </p:txBody>
      </p:sp>
      <p:sp>
        <p:nvSpPr>
          <p:cNvPr id="9" name="Rectangle 8"/>
          <p:cNvSpPr/>
          <p:nvPr/>
        </p:nvSpPr>
        <p:spPr>
          <a:xfrm>
            <a:off x="2184222" y="3776136"/>
            <a:ext cx="1485370" cy="47413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lnSpc>
                <a:spcPts val="1520"/>
              </a:lnSpc>
            </a:pPr>
            <a:r>
              <a:rPr lang="en-US" sz="1600" dirty="0" smtClean="0">
                <a:solidFill>
                  <a:prstClr val="black"/>
                </a:solidFill>
              </a:rPr>
              <a:t>Databases</a:t>
            </a:r>
          </a:p>
        </p:txBody>
      </p:sp>
      <p:sp>
        <p:nvSpPr>
          <p:cNvPr id="10" name="Rectangle 9"/>
          <p:cNvSpPr/>
          <p:nvPr/>
        </p:nvSpPr>
        <p:spPr>
          <a:xfrm>
            <a:off x="3743193" y="3776136"/>
            <a:ext cx="1485370" cy="47413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lnSpc>
                <a:spcPts val="1520"/>
              </a:lnSpc>
            </a:pPr>
            <a:r>
              <a:rPr lang="en-US" sz="1600" dirty="0" smtClean="0">
                <a:solidFill>
                  <a:prstClr val="black"/>
                </a:solidFill>
              </a:rPr>
              <a:t>Mail servers</a:t>
            </a:r>
          </a:p>
        </p:txBody>
      </p:sp>
      <p:sp>
        <p:nvSpPr>
          <p:cNvPr id="11" name="Rectangle 10"/>
          <p:cNvSpPr/>
          <p:nvPr/>
        </p:nvSpPr>
        <p:spPr>
          <a:xfrm>
            <a:off x="5291277" y="3776136"/>
            <a:ext cx="1570349" cy="47413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lnSpc>
                <a:spcPts val="1520"/>
              </a:lnSpc>
            </a:pPr>
            <a:r>
              <a:rPr lang="en-US" sz="1600" dirty="0" smtClean="0">
                <a:solidFill>
                  <a:prstClr val="black"/>
                </a:solidFill>
              </a:rPr>
              <a:t>CRM/ERP/BI</a:t>
            </a:r>
          </a:p>
        </p:txBody>
      </p:sp>
      <p:sp>
        <p:nvSpPr>
          <p:cNvPr id="12" name="Rectangle 11"/>
          <p:cNvSpPr/>
          <p:nvPr/>
        </p:nvSpPr>
        <p:spPr>
          <a:xfrm>
            <a:off x="6948223" y="3776136"/>
            <a:ext cx="1485370" cy="47413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lnSpc>
                <a:spcPts val="1520"/>
              </a:lnSpc>
            </a:pPr>
            <a:r>
              <a:rPr lang="en-US" sz="1600" dirty="0" smtClean="0">
                <a:solidFill>
                  <a:prstClr val="black"/>
                </a:solidFill>
              </a:rPr>
              <a:t>LDAP </a:t>
            </a:r>
            <a:endParaRPr lang="en-US" sz="1600" dirty="0">
              <a:solidFill>
                <a:prstClr val="black"/>
              </a:solidFill>
            </a:endParaRPr>
          </a:p>
        </p:txBody>
      </p:sp>
      <p:grpSp>
        <p:nvGrpSpPr>
          <p:cNvPr id="13" name="Group 12"/>
          <p:cNvGrpSpPr/>
          <p:nvPr/>
        </p:nvGrpSpPr>
        <p:grpSpPr>
          <a:xfrm>
            <a:off x="491065" y="2888891"/>
            <a:ext cx="8009467" cy="770467"/>
            <a:chOff x="524933" y="3736974"/>
            <a:chExt cx="8009467" cy="770467"/>
          </a:xfrm>
        </p:grpSpPr>
        <p:sp>
          <p:nvSpPr>
            <p:cNvPr id="14" name="Rectangle 13"/>
            <p:cNvSpPr/>
            <p:nvPr/>
          </p:nvSpPr>
          <p:spPr>
            <a:xfrm>
              <a:off x="524933" y="3906308"/>
              <a:ext cx="8009467" cy="60113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3200" dirty="0" smtClean="0">
                  <a:solidFill>
                    <a:srgbClr val="000000"/>
                  </a:solidFill>
                </a:rPr>
                <a:t>Over 400 Connectors</a:t>
              </a:r>
              <a:endParaRPr lang="en-US" sz="3200" dirty="0">
                <a:solidFill>
                  <a:srgbClr val="000000"/>
                </a:solidFill>
              </a:endParaRPr>
            </a:p>
          </p:txBody>
        </p:sp>
        <p:sp>
          <p:nvSpPr>
            <p:cNvPr id="15" name="Up Arrow 14"/>
            <p:cNvSpPr/>
            <p:nvPr/>
          </p:nvSpPr>
          <p:spPr>
            <a:xfrm>
              <a:off x="1187026" y="3736974"/>
              <a:ext cx="487682" cy="304802"/>
            </a:xfrm>
            <a:prstGeom prst="up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Up Arrow 15"/>
            <p:cNvSpPr/>
            <p:nvPr/>
          </p:nvSpPr>
          <p:spPr>
            <a:xfrm>
              <a:off x="2475653" y="3736974"/>
              <a:ext cx="487682" cy="304802"/>
            </a:xfrm>
            <a:prstGeom prst="up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Up Arrow 16"/>
            <p:cNvSpPr/>
            <p:nvPr/>
          </p:nvSpPr>
          <p:spPr>
            <a:xfrm>
              <a:off x="3764280" y="3736974"/>
              <a:ext cx="487682" cy="304802"/>
            </a:xfrm>
            <a:prstGeom prst="up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Up Arrow 17"/>
            <p:cNvSpPr/>
            <p:nvPr/>
          </p:nvSpPr>
          <p:spPr>
            <a:xfrm>
              <a:off x="5052907" y="3736974"/>
              <a:ext cx="487682" cy="304802"/>
            </a:xfrm>
            <a:prstGeom prst="up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Up Arrow 18"/>
            <p:cNvSpPr/>
            <p:nvPr/>
          </p:nvSpPr>
          <p:spPr>
            <a:xfrm>
              <a:off x="6341534" y="3736974"/>
              <a:ext cx="487682" cy="304802"/>
            </a:xfrm>
            <a:prstGeom prst="up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Up Arrow 19"/>
            <p:cNvSpPr/>
            <p:nvPr/>
          </p:nvSpPr>
          <p:spPr>
            <a:xfrm>
              <a:off x="7630159" y="3736974"/>
              <a:ext cx="487682" cy="304802"/>
            </a:xfrm>
            <a:prstGeom prst="up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21" name="TextBox 20"/>
          <p:cNvSpPr txBox="1"/>
          <p:nvPr/>
        </p:nvSpPr>
        <p:spPr>
          <a:xfrm>
            <a:off x="507999" y="1024466"/>
            <a:ext cx="1566333" cy="462520"/>
          </a:xfrm>
          <a:prstGeom prst="rect">
            <a:avLst/>
          </a:prstGeom>
          <a:noFill/>
        </p:spPr>
        <p:txBody>
          <a:bodyPr wrap="square" rtlCol="0">
            <a:spAutoFit/>
          </a:bodyPr>
          <a:lstStyle/>
          <a:p>
            <a:pPr algn="ctr" defTabSz="430213">
              <a:lnSpc>
                <a:spcPts val="1420"/>
              </a:lnSpc>
              <a:spcAft>
                <a:spcPts val="400"/>
              </a:spcAft>
              <a:buSzPct val="100000"/>
            </a:pPr>
            <a:r>
              <a:rPr lang="en-US" sz="1600" dirty="0" smtClean="0">
                <a:solidFill>
                  <a:srgbClr val="000000"/>
                </a:solidFill>
                <a:cs typeface="HP Simplified" pitchFamily="34" charset="0"/>
              </a:rPr>
              <a:t>Big data &amp; analytics</a:t>
            </a:r>
          </a:p>
        </p:txBody>
      </p:sp>
      <p:sp>
        <p:nvSpPr>
          <p:cNvPr id="22" name="TextBox 21"/>
          <p:cNvSpPr txBox="1"/>
          <p:nvPr/>
        </p:nvSpPr>
        <p:spPr>
          <a:xfrm>
            <a:off x="1953384" y="1024466"/>
            <a:ext cx="1617132" cy="462520"/>
          </a:xfrm>
          <a:prstGeom prst="rect">
            <a:avLst/>
          </a:prstGeom>
          <a:noFill/>
        </p:spPr>
        <p:txBody>
          <a:bodyPr wrap="square" rtlCol="0">
            <a:spAutoFit/>
          </a:bodyPr>
          <a:lstStyle/>
          <a:p>
            <a:pPr algn="ctr" defTabSz="430213">
              <a:lnSpc>
                <a:spcPts val="1420"/>
              </a:lnSpc>
              <a:spcAft>
                <a:spcPts val="400"/>
              </a:spcAft>
              <a:buSzPct val="100000"/>
            </a:pPr>
            <a:r>
              <a:rPr lang="en-US" sz="1600" dirty="0" smtClean="0">
                <a:solidFill>
                  <a:srgbClr val="000000"/>
                </a:solidFill>
                <a:cs typeface="HP Simplified" pitchFamily="34" charset="0"/>
              </a:rPr>
              <a:t>Search &amp; collaboration </a:t>
            </a:r>
          </a:p>
        </p:txBody>
      </p:sp>
      <p:sp>
        <p:nvSpPr>
          <p:cNvPr id="23" name="TextBox 22"/>
          <p:cNvSpPr txBox="1"/>
          <p:nvPr/>
        </p:nvSpPr>
        <p:spPr>
          <a:xfrm>
            <a:off x="3580192" y="1024466"/>
            <a:ext cx="1625588" cy="462520"/>
          </a:xfrm>
          <a:prstGeom prst="rect">
            <a:avLst/>
          </a:prstGeom>
          <a:noFill/>
        </p:spPr>
        <p:txBody>
          <a:bodyPr wrap="square" rtlCol="0">
            <a:spAutoFit/>
          </a:bodyPr>
          <a:lstStyle/>
          <a:p>
            <a:pPr algn="ctr" defTabSz="430213">
              <a:lnSpc>
                <a:spcPts val="1420"/>
              </a:lnSpc>
              <a:spcAft>
                <a:spcPts val="400"/>
              </a:spcAft>
              <a:buSzPct val="100000"/>
            </a:pPr>
            <a:r>
              <a:rPr lang="en-US" sz="1600" dirty="0" smtClean="0">
                <a:solidFill>
                  <a:srgbClr val="000000"/>
                </a:solidFill>
                <a:cs typeface="HP Simplified" pitchFamily="34" charset="0"/>
              </a:rPr>
              <a:t>Information governance</a:t>
            </a:r>
          </a:p>
        </p:txBody>
      </p:sp>
      <p:sp>
        <p:nvSpPr>
          <p:cNvPr id="24" name="TextBox 23"/>
          <p:cNvSpPr txBox="1"/>
          <p:nvPr/>
        </p:nvSpPr>
        <p:spPr>
          <a:xfrm>
            <a:off x="5174344" y="1024466"/>
            <a:ext cx="1719942" cy="462520"/>
          </a:xfrm>
          <a:prstGeom prst="rect">
            <a:avLst/>
          </a:prstGeom>
          <a:noFill/>
        </p:spPr>
        <p:txBody>
          <a:bodyPr wrap="square" rtlCol="0">
            <a:spAutoFit/>
          </a:bodyPr>
          <a:lstStyle/>
          <a:p>
            <a:pPr algn="ctr" defTabSz="430213">
              <a:lnSpc>
                <a:spcPts val="1420"/>
              </a:lnSpc>
              <a:spcAft>
                <a:spcPts val="400"/>
              </a:spcAft>
              <a:buSzPct val="100000"/>
            </a:pPr>
            <a:r>
              <a:rPr lang="en-US" sz="1600" dirty="0" smtClean="0">
                <a:solidFill>
                  <a:srgbClr val="000000"/>
                </a:solidFill>
                <a:cs typeface="HP Simplified" pitchFamily="34" charset="0"/>
              </a:rPr>
              <a:t>Customer experience </a:t>
            </a:r>
            <a:r>
              <a:rPr lang="en-US" sz="1600" dirty="0" err="1" smtClean="0">
                <a:solidFill>
                  <a:srgbClr val="000000"/>
                </a:solidFill>
                <a:cs typeface="HP Simplified" pitchFamily="34" charset="0"/>
              </a:rPr>
              <a:t>mgmt</a:t>
            </a:r>
            <a:endParaRPr lang="en-US" sz="1600" dirty="0" smtClean="0">
              <a:solidFill>
                <a:srgbClr val="000000"/>
              </a:solidFill>
              <a:cs typeface="HP Simplified" pitchFamily="34" charset="0"/>
            </a:endParaRPr>
          </a:p>
        </p:txBody>
      </p:sp>
      <p:sp>
        <p:nvSpPr>
          <p:cNvPr id="25" name="Rectangle 24"/>
          <p:cNvSpPr/>
          <p:nvPr/>
        </p:nvSpPr>
        <p:spPr>
          <a:xfrm>
            <a:off x="482600" y="1608659"/>
            <a:ext cx="8009467" cy="6011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6" name="Picture 25" descr="IDOL_10_reversed.png"/>
          <p:cNvPicPr>
            <a:picLocks noChangeAspect="1"/>
          </p:cNvPicPr>
          <p:nvPr/>
        </p:nvPicPr>
        <p:blipFill>
          <a:blip r:embed="rId2"/>
          <a:stretch>
            <a:fillRect/>
          </a:stretch>
        </p:blipFill>
        <p:spPr>
          <a:xfrm>
            <a:off x="6544734" y="1713961"/>
            <a:ext cx="1456266" cy="394764"/>
          </a:xfrm>
          <a:prstGeom prst="rect">
            <a:avLst/>
          </a:prstGeom>
        </p:spPr>
      </p:pic>
      <p:sp>
        <p:nvSpPr>
          <p:cNvPr id="27" name="TextBox 26"/>
          <p:cNvSpPr txBox="1"/>
          <p:nvPr/>
        </p:nvSpPr>
        <p:spPr>
          <a:xfrm>
            <a:off x="3384256" y="1637681"/>
            <a:ext cx="1978776" cy="523220"/>
          </a:xfrm>
          <a:prstGeom prst="rect">
            <a:avLst/>
          </a:prstGeom>
          <a:noFill/>
        </p:spPr>
        <p:txBody>
          <a:bodyPr wrap="square" rtlCol="0">
            <a:spAutoFit/>
          </a:bodyPr>
          <a:lstStyle/>
          <a:p>
            <a:pPr defTabSz="430213">
              <a:lnSpc>
                <a:spcPts val="3360"/>
              </a:lnSpc>
              <a:buSzPct val="100000"/>
            </a:pPr>
            <a:r>
              <a:rPr lang="en-US" sz="2800" dirty="0" smtClean="0">
                <a:solidFill>
                  <a:prstClr val="white"/>
                </a:solidFill>
                <a:cs typeface="HP Simplified" pitchFamily="34" charset="0"/>
              </a:rPr>
              <a:t>Autonomy</a:t>
            </a:r>
          </a:p>
        </p:txBody>
      </p:sp>
      <p:cxnSp>
        <p:nvCxnSpPr>
          <p:cNvPr id="28" name="Straight Connector 27"/>
          <p:cNvCxnSpPr/>
          <p:nvPr/>
        </p:nvCxnSpPr>
        <p:spPr>
          <a:xfrm rot="5400000">
            <a:off x="1811263" y="1291166"/>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5400000">
            <a:off x="3399369" y="1291166"/>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a:off x="4968123" y="1291166"/>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5400000">
            <a:off x="6850136" y="1291166"/>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868883" y="1024466"/>
            <a:ext cx="1651000" cy="462520"/>
          </a:xfrm>
          <a:prstGeom prst="rect">
            <a:avLst/>
          </a:prstGeom>
          <a:noFill/>
        </p:spPr>
        <p:txBody>
          <a:bodyPr wrap="square" rtlCol="0">
            <a:spAutoFit/>
          </a:bodyPr>
          <a:lstStyle/>
          <a:p>
            <a:pPr algn="ctr" defTabSz="430213">
              <a:lnSpc>
                <a:spcPts val="1420"/>
              </a:lnSpc>
              <a:spcAft>
                <a:spcPts val="400"/>
              </a:spcAft>
              <a:buSzPct val="100000"/>
            </a:pPr>
            <a:r>
              <a:rPr lang="en-US" sz="1600" dirty="0" smtClean="0">
                <a:solidFill>
                  <a:srgbClr val="000000"/>
                </a:solidFill>
                <a:cs typeface="HP Simplified" pitchFamily="34" charset="0"/>
              </a:rPr>
              <a:t>Marketing </a:t>
            </a:r>
            <a:r>
              <a:rPr lang="en-US" sz="1600" dirty="0" err="1" smtClean="0">
                <a:solidFill>
                  <a:srgbClr val="000000"/>
                </a:solidFill>
                <a:cs typeface="HP Simplified" pitchFamily="34" charset="0"/>
              </a:rPr>
              <a:t>optimisation</a:t>
            </a:r>
            <a:endParaRPr lang="en-US" sz="1600" dirty="0" smtClean="0">
              <a:solidFill>
                <a:srgbClr val="000000"/>
              </a:solidFill>
              <a:cs typeface="HP Simplified" pitchFamily="34" charset="0"/>
            </a:endParaRPr>
          </a:p>
        </p:txBody>
      </p:sp>
      <p:grpSp>
        <p:nvGrpSpPr>
          <p:cNvPr id="33" name="Group 32"/>
          <p:cNvGrpSpPr/>
          <p:nvPr/>
        </p:nvGrpSpPr>
        <p:grpSpPr>
          <a:xfrm>
            <a:off x="569224" y="2311453"/>
            <a:ext cx="7937045" cy="688454"/>
            <a:chOff x="569224" y="4517624"/>
            <a:chExt cx="7937045" cy="688454"/>
          </a:xfrm>
        </p:grpSpPr>
        <p:grpSp>
          <p:nvGrpSpPr>
            <p:cNvPr id="34" name="Group 62"/>
            <p:cNvGrpSpPr/>
            <p:nvPr/>
          </p:nvGrpSpPr>
          <p:grpSpPr>
            <a:xfrm>
              <a:off x="569224" y="4517624"/>
              <a:ext cx="681981" cy="625876"/>
              <a:chOff x="569224" y="2405909"/>
              <a:chExt cx="681981" cy="625876"/>
            </a:xfrm>
          </p:grpSpPr>
          <p:sp>
            <p:nvSpPr>
              <p:cNvPr id="75" name="TextBox 105"/>
              <p:cNvSpPr txBox="1">
                <a:spLocks noChangeArrowheads="1"/>
              </p:cNvSpPr>
              <p:nvPr/>
            </p:nvSpPr>
            <p:spPr bwMode="auto">
              <a:xfrm>
                <a:off x="569224" y="2800953"/>
                <a:ext cx="6819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dirty="0">
                    <a:solidFill>
                      <a:prstClr val="black"/>
                    </a:solidFill>
                    <a:latin typeface="HP Simplified"/>
                  </a:rPr>
                  <a:t>Social Media</a:t>
                </a:r>
              </a:p>
            </p:txBody>
          </p:sp>
          <p:pic>
            <p:nvPicPr>
              <p:cNvPr id="76" name="Picture 75" descr="SocialMedia.png"/>
              <p:cNvPicPr>
                <a:picLocks noChangeAspect="1"/>
              </p:cNvPicPr>
              <p:nvPr/>
            </p:nvPicPr>
            <p:blipFill>
              <a:blip r:embed="rId3"/>
              <a:stretch>
                <a:fillRect/>
              </a:stretch>
            </p:blipFill>
            <p:spPr>
              <a:xfrm>
                <a:off x="745153" y="2405909"/>
                <a:ext cx="330122" cy="388096"/>
              </a:xfrm>
              <a:prstGeom prst="rect">
                <a:avLst/>
              </a:prstGeom>
            </p:spPr>
          </p:pic>
        </p:grpSp>
        <p:grpSp>
          <p:nvGrpSpPr>
            <p:cNvPr id="35" name="Group 61"/>
            <p:cNvGrpSpPr/>
            <p:nvPr/>
          </p:nvGrpSpPr>
          <p:grpSpPr>
            <a:xfrm>
              <a:off x="1496017" y="4602736"/>
              <a:ext cx="390749" cy="540763"/>
              <a:chOff x="1379025" y="2491021"/>
              <a:chExt cx="390749" cy="540763"/>
            </a:xfrm>
          </p:grpSpPr>
          <p:sp>
            <p:nvSpPr>
              <p:cNvPr id="73" name="TextBox 108"/>
              <p:cNvSpPr txBox="1">
                <a:spLocks noChangeArrowheads="1"/>
              </p:cNvSpPr>
              <p:nvPr/>
            </p:nvSpPr>
            <p:spPr bwMode="auto">
              <a:xfrm>
                <a:off x="1394238" y="2800952"/>
                <a:ext cx="36032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dirty="0">
                    <a:solidFill>
                      <a:prstClr val="black"/>
                    </a:solidFill>
                    <a:latin typeface="HP Simplified"/>
                  </a:rPr>
                  <a:t>Video</a:t>
                </a:r>
              </a:p>
            </p:txBody>
          </p:sp>
          <p:pic>
            <p:nvPicPr>
              <p:cNvPr id="74" name="Picture 73" descr="Video_1.png"/>
              <p:cNvPicPr>
                <a:picLocks noChangeAspect="1"/>
              </p:cNvPicPr>
              <p:nvPr/>
            </p:nvPicPr>
            <p:blipFill>
              <a:blip r:embed="rId4"/>
              <a:stretch>
                <a:fillRect/>
              </a:stretch>
            </p:blipFill>
            <p:spPr>
              <a:xfrm>
                <a:off x="1379025" y="2491021"/>
                <a:ext cx="390749" cy="311450"/>
              </a:xfrm>
              <a:prstGeom prst="rect">
                <a:avLst/>
              </a:prstGeom>
            </p:spPr>
          </p:pic>
        </p:grpSp>
        <p:grpSp>
          <p:nvGrpSpPr>
            <p:cNvPr id="36" name="Group 60"/>
            <p:cNvGrpSpPr/>
            <p:nvPr/>
          </p:nvGrpSpPr>
          <p:grpSpPr>
            <a:xfrm>
              <a:off x="2182380" y="4582730"/>
              <a:ext cx="363094" cy="560769"/>
              <a:chOff x="1940138" y="2471015"/>
              <a:chExt cx="363094" cy="560769"/>
            </a:xfrm>
          </p:grpSpPr>
          <p:sp>
            <p:nvSpPr>
              <p:cNvPr id="71" name="TextBox 111"/>
              <p:cNvSpPr txBox="1">
                <a:spLocks noChangeArrowheads="1"/>
              </p:cNvSpPr>
              <p:nvPr/>
            </p:nvSpPr>
            <p:spPr bwMode="auto">
              <a:xfrm>
                <a:off x="1940138" y="2800952"/>
                <a:ext cx="363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solidFill>
                      <a:prstClr val="black"/>
                    </a:solidFill>
                    <a:latin typeface="HP Simplified"/>
                  </a:rPr>
                  <a:t>Audio</a:t>
                </a:r>
              </a:p>
            </p:txBody>
          </p:sp>
          <p:pic>
            <p:nvPicPr>
              <p:cNvPr id="72" name="Picture 71" descr="Audio.png"/>
              <p:cNvPicPr>
                <a:picLocks noChangeAspect="1"/>
              </p:cNvPicPr>
              <p:nvPr/>
            </p:nvPicPr>
            <p:blipFill>
              <a:blip r:embed="rId5"/>
              <a:stretch>
                <a:fillRect/>
              </a:stretch>
            </p:blipFill>
            <p:spPr>
              <a:xfrm>
                <a:off x="1946681" y="2471015"/>
                <a:ext cx="350009" cy="348389"/>
              </a:xfrm>
              <a:prstGeom prst="rect">
                <a:avLst/>
              </a:prstGeom>
            </p:spPr>
          </p:pic>
        </p:grpSp>
        <p:grpSp>
          <p:nvGrpSpPr>
            <p:cNvPr id="37" name="Group 59"/>
            <p:cNvGrpSpPr/>
            <p:nvPr/>
          </p:nvGrpSpPr>
          <p:grpSpPr>
            <a:xfrm>
              <a:off x="2866489" y="4596686"/>
              <a:ext cx="392281" cy="546813"/>
              <a:chOff x="2767760" y="2484971"/>
              <a:chExt cx="392281" cy="546813"/>
            </a:xfrm>
          </p:grpSpPr>
          <p:sp>
            <p:nvSpPr>
              <p:cNvPr id="69" name="TextBox 114"/>
              <p:cNvSpPr txBox="1">
                <a:spLocks noChangeArrowheads="1"/>
              </p:cNvSpPr>
              <p:nvPr/>
            </p:nvSpPr>
            <p:spPr bwMode="auto">
              <a:xfrm>
                <a:off x="2784778" y="2800952"/>
                <a:ext cx="35824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solidFill>
                      <a:prstClr val="black"/>
                    </a:solidFill>
                    <a:latin typeface="HP Simplified"/>
                  </a:rPr>
                  <a:t>Email</a:t>
                </a:r>
              </a:p>
            </p:txBody>
          </p:sp>
          <p:pic>
            <p:nvPicPr>
              <p:cNvPr id="70" name="Picture 69" descr="Email.png"/>
              <p:cNvPicPr>
                <a:picLocks noChangeAspect="1"/>
              </p:cNvPicPr>
              <p:nvPr/>
            </p:nvPicPr>
            <p:blipFill>
              <a:blip r:embed="rId6"/>
              <a:stretch>
                <a:fillRect/>
              </a:stretch>
            </p:blipFill>
            <p:spPr>
              <a:xfrm>
                <a:off x="2767760" y="2484971"/>
                <a:ext cx="392281" cy="334433"/>
              </a:xfrm>
              <a:prstGeom prst="rect">
                <a:avLst/>
              </a:prstGeom>
            </p:spPr>
          </p:pic>
        </p:grpSp>
        <p:grpSp>
          <p:nvGrpSpPr>
            <p:cNvPr id="38" name="Group 58"/>
            <p:cNvGrpSpPr/>
            <p:nvPr/>
          </p:nvGrpSpPr>
          <p:grpSpPr>
            <a:xfrm>
              <a:off x="3554384" y="4647486"/>
              <a:ext cx="346590" cy="496014"/>
              <a:chOff x="3569414" y="2535771"/>
              <a:chExt cx="346590" cy="496014"/>
            </a:xfrm>
          </p:grpSpPr>
          <p:sp>
            <p:nvSpPr>
              <p:cNvPr id="67" name="TextBox 117"/>
              <p:cNvSpPr txBox="1">
                <a:spLocks noChangeArrowheads="1"/>
              </p:cNvSpPr>
              <p:nvPr/>
            </p:nvSpPr>
            <p:spPr bwMode="auto">
              <a:xfrm>
                <a:off x="3569414" y="2800953"/>
                <a:ext cx="3465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solidFill>
                      <a:prstClr val="black"/>
                    </a:solidFill>
                    <a:latin typeface="HP Simplified"/>
                  </a:rPr>
                  <a:t>Texts</a:t>
                </a:r>
              </a:p>
            </p:txBody>
          </p:sp>
          <p:pic>
            <p:nvPicPr>
              <p:cNvPr id="68" name="Picture 67" descr="Texts.png"/>
              <p:cNvPicPr>
                <a:picLocks noChangeAspect="1"/>
              </p:cNvPicPr>
              <p:nvPr/>
            </p:nvPicPr>
            <p:blipFill>
              <a:blip r:embed="rId7"/>
              <a:stretch>
                <a:fillRect/>
              </a:stretch>
            </p:blipFill>
            <p:spPr>
              <a:xfrm>
                <a:off x="3589071" y="2535771"/>
                <a:ext cx="307276" cy="309033"/>
              </a:xfrm>
              <a:prstGeom prst="rect">
                <a:avLst/>
              </a:prstGeom>
            </p:spPr>
          </p:pic>
        </p:grpSp>
        <p:grpSp>
          <p:nvGrpSpPr>
            <p:cNvPr id="39" name="Group 57"/>
            <p:cNvGrpSpPr/>
            <p:nvPr/>
          </p:nvGrpSpPr>
          <p:grpSpPr>
            <a:xfrm>
              <a:off x="4171187" y="4630555"/>
              <a:ext cx="406950" cy="512944"/>
              <a:chOff x="4374532" y="2518840"/>
              <a:chExt cx="406950" cy="512944"/>
            </a:xfrm>
          </p:grpSpPr>
          <p:sp>
            <p:nvSpPr>
              <p:cNvPr id="65" name="TextBox 120"/>
              <p:cNvSpPr txBox="1">
                <a:spLocks noChangeArrowheads="1"/>
              </p:cNvSpPr>
              <p:nvPr/>
            </p:nvSpPr>
            <p:spPr bwMode="auto">
              <a:xfrm>
                <a:off x="4374532" y="2800952"/>
                <a:ext cx="4069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solidFill>
                      <a:prstClr val="black"/>
                    </a:solidFill>
                    <a:latin typeface="HP Simplified"/>
                  </a:rPr>
                  <a:t>Mobile</a:t>
                </a:r>
              </a:p>
            </p:txBody>
          </p:sp>
          <p:pic>
            <p:nvPicPr>
              <p:cNvPr id="66" name="Picture 65" descr="Mobile.png"/>
              <p:cNvPicPr>
                <a:picLocks noChangeAspect="1"/>
              </p:cNvPicPr>
              <p:nvPr/>
            </p:nvPicPr>
            <p:blipFill>
              <a:blip r:embed="rId8"/>
              <a:stretch>
                <a:fillRect/>
              </a:stretch>
            </p:blipFill>
            <p:spPr>
              <a:xfrm>
                <a:off x="4476246" y="2518840"/>
                <a:ext cx="203522" cy="325966"/>
              </a:xfrm>
              <a:prstGeom prst="rect">
                <a:avLst/>
              </a:prstGeom>
            </p:spPr>
          </p:pic>
        </p:grpSp>
        <p:grpSp>
          <p:nvGrpSpPr>
            <p:cNvPr id="40" name="Group 56"/>
            <p:cNvGrpSpPr/>
            <p:nvPr/>
          </p:nvGrpSpPr>
          <p:grpSpPr>
            <a:xfrm>
              <a:off x="4614336" y="4620814"/>
              <a:ext cx="1126066" cy="585264"/>
              <a:chOff x="4735656" y="2542967"/>
              <a:chExt cx="1126066" cy="585264"/>
            </a:xfrm>
          </p:grpSpPr>
          <p:sp>
            <p:nvSpPr>
              <p:cNvPr id="63" name="TextBox 123"/>
              <p:cNvSpPr txBox="1">
                <a:spLocks noChangeArrowheads="1"/>
              </p:cNvSpPr>
              <p:nvPr/>
            </p:nvSpPr>
            <p:spPr bwMode="auto">
              <a:xfrm>
                <a:off x="4735656" y="2824729"/>
                <a:ext cx="1126066" cy="30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ts val="800"/>
                  </a:lnSpc>
                </a:pPr>
                <a:r>
                  <a:rPr lang="en-US" sz="900" dirty="0" smtClean="0">
                    <a:solidFill>
                      <a:prstClr val="black"/>
                    </a:solidFill>
                    <a:latin typeface="HP Simplified"/>
                  </a:rPr>
                  <a:t>Transactional</a:t>
                </a:r>
              </a:p>
              <a:p>
                <a:pPr algn="ctr" eaLnBrk="1" hangingPunct="1">
                  <a:lnSpc>
                    <a:spcPts val="800"/>
                  </a:lnSpc>
                </a:pPr>
                <a:r>
                  <a:rPr lang="en-US" sz="900" dirty="0" smtClean="0">
                    <a:solidFill>
                      <a:prstClr val="black"/>
                    </a:solidFill>
                    <a:latin typeface="HP Simplified"/>
                  </a:rPr>
                  <a:t> Data</a:t>
                </a:r>
                <a:endParaRPr lang="en-US" sz="900" dirty="0">
                  <a:solidFill>
                    <a:prstClr val="black"/>
                  </a:solidFill>
                  <a:latin typeface="HP Simplified"/>
                </a:endParaRPr>
              </a:p>
            </p:txBody>
          </p:sp>
          <p:pic>
            <p:nvPicPr>
              <p:cNvPr id="64" name="Picture 63" descr="Cart.png"/>
              <p:cNvPicPr>
                <a:picLocks noChangeAspect="1"/>
              </p:cNvPicPr>
              <p:nvPr/>
            </p:nvPicPr>
            <p:blipFill>
              <a:blip r:embed="rId9"/>
              <a:stretch>
                <a:fillRect/>
              </a:stretch>
            </p:blipFill>
            <p:spPr>
              <a:xfrm>
                <a:off x="5109989" y="2542967"/>
                <a:ext cx="423334" cy="311574"/>
              </a:xfrm>
              <a:prstGeom prst="rect">
                <a:avLst/>
              </a:prstGeom>
            </p:spPr>
          </p:pic>
        </p:grpSp>
        <p:grpSp>
          <p:nvGrpSpPr>
            <p:cNvPr id="41" name="Group 55"/>
            <p:cNvGrpSpPr/>
            <p:nvPr/>
          </p:nvGrpSpPr>
          <p:grpSpPr>
            <a:xfrm>
              <a:off x="5729398" y="4655952"/>
              <a:ext cx="633278" cy="474851"/>
              <a:chOff x="5791915" y="2561171"/>
              <a:chExt cx="633278" cy="474851"/>
            </a:xfrm>
          </p:grpSpPr>
          <p:sp>
            <p:nvSpPr>
              <p:cNvPr id="61" name="TextBox 129"/>
              <p:cNvSpPr txBox="1">
                <a:spLocks noChangeArrowheads="1"/>
              </p:cNvSpPr>
              <p:nvPr/>
            </p:nvSpPr>
            <p:spPr bwMode="auto">
              <a:xfrm>
                <a:off x="5791915" y="2805190"/>
                <a:ext cx="633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solidFill>
                      <a:prstClr val="black"/>
                    </a:solidFill>
                    <a:latin typeface="HP Simplified"/>
                  </a:rPr>
                  <a:t>Documents</a:t>
                </a:r>
              </a:p>
            </p:txBody>
          </p:sp>
          <p:pic>
            <p:nvPicPr>
              <p:cNvPr id="62" name="Picture 61" descr="Documents.png"/>
              <p:cNvPicPr>
                <a:picLocks noChangeAspect="1"/>
              </p:cNvPicPr>
              <p:nvPr/>
            </p:nvPicPr>
            <p:blipFill>
              <a:blip r:embed="rId10"/>
              <a:stretch>
                <a:fillRect/>
              </a:stretch>
            </p:blipFill>
            <p:spPr>
              <a:xfrm>
                <a:off x="5984303" y="2561171"/>
                <a:ext cx="248502" cy="292100"/>
              </a:xfrm>
              <a:prstGeom prst="rect">
                <a:avLst/>
              </a:prstGeom>
            </p:spPr>
          </p:pic>
        </p:grpSp>
        <p:grpSp>
          <p:nvGrpSpPr>
            <p:cNvPr id="42" name="Group 54"/>
            <p:cNvGrpSpPr/>
            <p:nvPr/>
          </p:nvGrpSpPr>
          <p:grpSpPr>
            <a:xfrm>
              <a:off x="6632889" y="4643251"/>
              <a:ext cx="338050" cy="496018"/>
              <a:chOff x="6691072" y="2540003"/>
              <a:chExt cx="338050" cy="496018"/>
            </a:xfrm>
          </p:grpSpPr>
          <p:sp>
            <p:nvSpPr>
              <p:cNvPr id="59" name="TextBox 126"/>
              <p:cNvSpPr txBox="1">
                <a:spLocks noChangeArrowheads="1"/>
              </p:cNvSpPr>
              <p:nvPr/>
            </p:nvSpPr>
            <p:spPr bwMode="auto">
              <a:xfrm>
                <a:off x="6691072" y="2805189"/>
                <a:ext cx="338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solidFill>
                      <a:prstClr val="black"/>
                    </a:solidFill>
                    <a:latin typeface="HP Simplified"/>
                  </a:rPr>
                  <a:t>IT/OT</a:t>
                </a:r>
              </a:p>
            </p:txBody>
          </p:sp>
          <p:pic>
            <p:nvPicPr>
              <p:cNvPr id="60" name="Picture 59" descr="CPU_blue_01.png"/>
              <p:cNvPicPr>
                <a:picLocks noChangeAspect="1"/>
              </p:cNvPicPr>
              <p:nvPr/>
            </p:nvPicPr>
            <p:blipFill>
              <a:blip r:embed="rId11"/>
              <a:stretch>
                <a:fillRect/>
              </a:stretch>
            </p:blipFill>
            <p:spPr>
              <a:xfrm>
                <a:off x="6770408" y="2540003"/>
                <a:ext cx="179379" cy="296333"/>
              </a:xfrm>
              <a:prstGeom prst="rect">
                <a:avLst/>
              </a:prstGeom>
            </p:spPr>
          </p:pic>
        </p:grpSp>
        <p:grpSp>
          <p:nvGrpSpPr>
            <p:cNvPr id="43" name="Group 53"/>
            <p:cNvGrpSpPr/>
            <p:nvPr/>
          </p:nvGrpSpPr>
          <p:grpSpPr>
            <a:xfrm>
              <a:off x="7156482" y="4613619"/>
              <a:ext cx="760117" cy="517183"/>
              <a:chOff x="7249856" y="2518838"/>
              <a:chExt cx="760117" cy="517183"/>
            </a:xfrm>
          </p:grpSpPr>
          <p:sp>
            <p:nvSpPr>
              <p:cNvPr id="57" name="TextBox 132"/>
              <p:cNvSpPr txBox="1">
                <a:spLocks noChangeArrowheads="1"/>
              </p:cNvSpPr>
              <p:nvPr/>
            </p:nvSpPr>
            <p:spPr bwMode="auto">
              <a:xfrm>
                <a:off x="7249856" y="2805189"/>
                <a:ext cx="76011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a:solidFill>
                      <a:prstClr val="black"/>
                    </a:solidFill>
                    <a:latin typeface="HP Simplified"/>
                  </a:rPr>
                  <a:t>Search Engine</a:t>
                </a:r>
              </a:p>
            </p:txBody>
          </p:sp>
          <p:pic>
            <p:nvPicPr>
              <p:cNvPr id="58" name="Picture 57" descr="Search_1.png"/>
              <p:cNvPicPr>
                <a:picLocks noChangeAspect="1"/>
              </p:cNvPicPr>
              <p:nvPr/>
            </p:nvPicPr>
            <p:blipFill>
              <a:blip r:embed="rId12"/>
              <a:stretch>
                <a:fillRect/>
              </a:stretch>
            </p:blipFill>
            <p:spPr>
              <a:xfrm>
                <a:off x="7411922" y="2518838"/>
                <a:ext cx="435985" cy="303816"/>
              </a:xfrm>
              <a:prstGeom prst="rect">
                <a:avLst/>
              </a:prstGeom>
            </p:spPr>
          </p:pic>
        </p:grpSp>
        <p:grpSp>
          <p:nvGrpSpPr>
            <p:cNvPr id="44" name="Group 52"/>
            <p:cNvGrpSpPr/>
            <p:nvPr/>
          </p:nvGrpSpPr>
          <p:grpSpPr>
            <a:xfrm>
              <a:off x="8068271" y="4647485"/>
              <a:ext cx="437998" cy="483317"/>
              <a:chOff x="8068271" y="2552704"/>
              <a:chExt cx="437998" cy="483317"/>
            </a:xfrm>
          </p:grpSpPr>
          <p:sp>
            <p:nvSpPr>
              <p:cNvPr id="55" name="TextBox 135"/>
              <p:cNvSpPr txBox="1">
                <a:spLocks noChangeArrowheads="1"/>
              </p:cNvSpPr>
              <p:nvPr/>
            </p:nvSpPr>
            <p:spPr bwMode="auto">
              <a:xfrm>
                <a:off x="8068271" y="2805189"/>
                <a:ext cx="4379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defTabSz="457200" eaLnBrk="0" hangingPunct="0">
                  <a:defRPr>
                    <a:solidFill>
                      <a:schemeClr val="tx1"/>
                    </a:solidFill>
                    <a:latin typeface="Arial" pitchFamily="34" charset="0"/>
                    <a:cs typeface="Arial" pitchFamily="34" charset="0"/>
                  </a:defRPr>
                </a:lvl1pPr>
                <a:lvl2pPr marL="742950" indent="-285750" defTabSz="457200" eaLnBrk="0" hangingPunct="0">
                  <a:defRPr>
                    <a:solidFill>
                      <a:schemeClr val="tx1"/>
                    </a:solidFill>
                    <a:latin typeface="Arial" pitchFamily="34" charset="0"/>
                    <a:cs typeface="Arial" pitchFamily="34" charset="0"/>
                  </a:defRPr>
                </a:lvl2pPr>
                <a:lvl3pPr marL="1143000" indent="-228600" defTabSz="457200" eaLnBrk="0" hangingPunct="0">
                  <a:defRPr>
                    <a:solidFill>
                      <a:schemeClr val="tx1"/>
                    </a:solidFill>
                    <a:latin typeface="Arial" pitchFamily="34" charset="0"/>
                    <a:cs typeface="Arial" pitchFamily="34" charset="0"/>
                  </a:defRPr>
                </a:lvl3pPr>
                <a:lvl4pPr marL="1600200" indent="-228600" defTabSz="457200" eaLnBrk="0" hangingPunct="0">
                  <a:defRPr>
                    <a:solidFill>
                      <a:schemeClr val="tx1"/>
                    </a:solidFill>
                    <a:latin typeface="Arial" pitchFamily="34" charset="0"/>
                    <a:cs typeface="Arial" pitchFamily="34" charset="0"/>
                  </a:defRPr>
                </a:lvl4pPr>
                <a:lvl5pPr marL="2057400" indent="-228600" defTabSz="4572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900" dirty="0">
                    <a:solidFill>
                      <a:prstClr val="black"/>
                    </a:solidFill>
                    <a:latin typeface="HP Simplified"/>
                  </a:rPr>
                  <a:t>Images</a:t>
                </a:r>
              </a:p>
            </p:txBody>
          </p:sp>
          <p:pic>
            <p:nvPicPr>
              <p:cNvPr id="56" name="Picture 55" descr="Images.png"/>
              <p:cNvPicPr>
                <a:picLocks noChangeAspect="1"/>
              </p:cNvPicPr>
              <p:nvPr/>
            </p:nvPicPr>
            <p:blipFill>
              <a:blip r:embed="rId13"/>
              <a:stretch>
                <a:fillRect/>
              </a:stretch>
            </p:blipFill>
            <p:spPr>
              <a:xfrm>
                <a:off x="8094518" y="2552704"/>
                <a:ext cx="385504" cy="292100"/>
              </a:xfrm>
              <a:prstGeom prst="rect">
                <a:avLst/>
              </a:prstGeom>
            </p:spPr>
          </p:pic>
        </p:grpSp>
        <p:cxnSp>
          <p:nvCxnSpPr>
            <p:cNvPr id="45" name="Straight Connector 44"/>
            <p:cNvCxnSpPr/>
            <p:nvPr/>
          </p:nvCxnSpPr>
          <p:spPr>
            <a:xfrm rot="5400000">
              <a:off x="1155701"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5400000">
              <a:off x="1875367"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5400000">
              <a:off x="2561167"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a:off x="3246967"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3873501"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rot="5400000">
              <a:off x="4567771"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5482168"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6328835"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5400000">
              <a:off x="6921502"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7759702" y="4799881"/>
              <a:ext cx="330200" cy="1588"/>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grpSp>
      <p:pic>
        <p:nvPicPr>
          <p:cNvPr id="77" name="Picture 76" descr="Security_1.png"/>
          <p:cNvPicPr>
            <a:picLocks noChangeAspect="1"/>
          </p:cNvPicPr>
          <p:nvPr/>
        </p:nvPicPr>
        <p:blipFill>
          <a:blip r:embed="rId14"/>
          <a:stretch>
            <a:fillRect/>
          </a:stretch>
        </p:blipFill>
        <p:spPr>
          <a:xfrm>
            <a:off x="2053167" y="3209925"/>
            <a:ext cx="273835" cy="351367"/>
          </a:xfrm>
          <a:prstGeom prst="rect">
            <a:avLst/>
          </a:prstGeom>
        </p:spPr>
      </p:pic>
      <p:pic>
        <p:nvPicPr>
          <p:cNvPr id="78" name="Picture 77" descr="Security_1.png"/>
          <p:cNvPicPr>
            <a:picLocks noChangeAspect="1"/>
          </p:cNvPicPr>
          <p:nvPr/>
        </p:nvPicPr>
        <p:blipFill>
          <a:blip r:embed="rId14"/>
          <a:stretch>
            <a:fillRect/>
          </a:stretch>
        </p:blipFill>
        <p:spPr>
          <a:xfrm>
            <a:off x="6591301" y="3209925"/>
            <a:ext cx="273835" cy="351367"/>
          </a:xfrm>
          <a:prstGeom prst="rect">
            <a:avLst/>
          </a:prstGeom>
        </p:spPr>
      </p:pic>
      <p:pic>
        <p:nvPicPr>
          <p:cNvPr id="79" name="Picture 78" descr="cells.png"/>
          <p:cNvPicPr>
            <a:picLocks noChangeAspect="1"/>
          </p:cNvPicPr>
          <p:nvPr/>
        </p:nvPicPr>
        <p:blipFill>
          <a:blip r:embed="rId15"/>
          <a:srcRect t="19418" b="6409"/>
          <a:stretch>
            <a:fillRect/>
          </a:stretch>
        </p:blipFill>
        <p:spPr>
          <a:xfrm>
            <a:off x="872066" y="1608667"/>
            <a:ext cx="1236134" cy="601128"/>
          </a:xfrm>
          <a:prstGeom prst="rect">
            <a:avLst/>
          </a:prstGeom>
        </p:spPr>
      </p:pic>
      <p:sp>
        <p:nvSpPr>
          <p:cNvPr id="2" name="TextBox 1"/>
          <p:cNvSpPr txBox="1"/>
          <p:nvPr/>
        </p:nvSpPr>
        <p:spPr>
          <a:xfrm>
            <a:off x="529307" y="3786872"/>
            <a:ext cx="1664724" cy="462520"/>
          </a:xfrm>
          <a:prstGeom prst="rect">
            <a:avLst/>
          </a:prstGeom>
          <a:noFill/>
        </p:spPr>
        <p:txBody>
          <a:bodyPr wrap="square" rtlCol="0">
            <a:spAutoFit/>
          </a:bodyPr>
          <a:lstStyle/>
          <a:p>
            <a:pPr marL="0" algn="ctr" defTabSz="430213">
              <a:lnSpc>
                <a:spcPts val="1420"/>
              </a:lnSpc>
              <a:buSzPct val="100000"/>
            </a:pPr>
            <a:r>
              <a:rPr lang="en-US" sz="1600" dirty="0" smtClean="0">
                <a:solidFill>
                  <a:schemeClr val="bg2"/>
                </a:solidFill>
                <a:latin typeface="HP Simplified" pitchFamily="34" charset="0"/>
                <a:cs typeface="HP Simplified" pitchFamily="34" charset="0"/>
              </a:rPr>
              <a:t>Unstructured repositories</a:t>
            </a:r>
          </a:p>
        </p:txBody>
      </p:sp>
    </p:spTree>
    <p:extLst>
      <p:ext uri="{BB962C8B-B14F-4D97-AF65-F5344CB8AC3E}">
        <p14:creationId xmlns:p14="http://schemas.microsoft.com/office/powerpoint/2010/main" val="794050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331470" y="158862"/>
            <a:ext cx="8117206" cy="430887"/>
          </a:xfrm>
        </p:spPr>
        <p:txBody>
          <a:bodyPr/>
          <a:lstStyle/>
          <a:p>
            <a:r>
              <a:rPr lang="en-US" dirty="0" smtClean="0">
                <a:cs typeface="Arial" pitchFamily="34" charset="0"/>
              </a:rPr>
              <a:t>Over 500 IDOL functions</a:t>
            </a:r>
          </a:p>
        </p:txBody>
      </p:sp>
      <p:sp>
        <p:nvSpPr>
          <p:cNvPr id="12" name="Content Placeholder 3"/>
          <p:cNvSpPr txBox="1">
            <a:spLocks/>
          </p:cNvSpPr>
          <p:nvPr/>
        </p:nvSpPr>
        <p:spPr bwMode="black">
          <a:xfrm>
            <a:off x="347663" y="813023"/>
            <a:ext cx="1655762" cy="4059237"/>
          </a:xfrm>
          <a:prstGeom prst="rect">
            <a:avLst/>
          </a:prstGeom>
        </p:spPr>
        <p:txBody>
          <a:bodyPr vert="horz" wrap="square" lIns="0" tIns="0" rIns="0" bIns="0" rtlCol="0">
            <a:noAutofit/>
          </a:bodyPr>
          <a:lstStyle/>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2D/3D Clustering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Acoustic signature</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Active matching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Agents</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Alerting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Auto language detection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Auto query guidance</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Boolean &amp; legacy</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Operations</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Breaking news clustering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Categorisation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Collaboration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Community</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Concept highlighting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Concept-query</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Summarisation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Conceptual retrieval</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smtClean="0">
                <a:ln>
                  <a:noFill/>
                </a:ln>
                <a:solidFill>
                  <a:schemeClr val="tx1"/>
                </a:solidFill>
                <a:effectLst/>
                <a:uLnTx/>
                <a:uFillTx/>
                <a:latin typeface="HP Simplified" pitchFamily="34" charset="0"/>
                <a:ea typeface="+mn-ea"/>
                <a:cs typeface="Arial" pitchFamily="34" charset="0"/>
              </a:rPr>
              <a:t>Context summarisation</a:t>
            </a:r>
            <a:endPar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endParaRPr>
          </a:p>
        </p:txBody>
      </p:sp>
      <p:sp>
        <p:nvSpPr>
          <p:cNvPr id="13" name="Content Placeholder 3"/>
          <p:cNvSpPr txBox="1">
            <a:spLocks/>
          </p:cNvSpPr>
          <p:nvPr/>
        </p:nvSpPr>
        <p:spPr bwMode="black">
          <a:xfrm>
            <a:off x="3897313" y="784448"/>
            <a:ext cx="1719262" cy="4060825"/>
          </a:xfrm>
          <a:prstGeom prst="rect">
            <a:avLst/>
          </a:prstGeom>
        </p:spPr>
        <p:txBody>
          <a:bodyPr vert="horz" wrap="square" lIns="0" tIns="0" rIns="0" bIns="0" rtlCol="0">
            <a:noAutofit/>
          </a:bodyPr>
          <a:lstStyle/>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Mail object identification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Melody classification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Melody identification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Metadata recognition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Natural language retrieval</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Object identification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Object recognition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Ontology generation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Parametric refinement</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Phrase spotting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Proper name identification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Query by example</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Real-time aggregation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Routing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Scene detection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Script alignment</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Sentiment analysis</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err="1" smtClean="0">
                <a:ln>
                  <a:noFill/>
                </a:ln>
                <a:solidFill>
                  <a:schemeClr val="tx1"/>
                </a:solidFill>
                <a:effectLst/>
                <a:uLnTx/>
                <a:uFillTx/>
                <a:latin typeface="HP Simplified" pitchFamily="34" charset="0"/>
                <a:ea typeface="+mn-ea"/>
                <a:cs typeface="Arial" pitchFamily="34" charset="0"/>
              </a:rPr>
              <a:t>Soundex</a:t>
            </a: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 matching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endPar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endParaRP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endPar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endParaRP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endPar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endParaRPr>
          </a:p>
        </p:txBody>
      </p:sp>
      <p:sp>
        <p:nvSpPr>
          <p:cNvPr id="14" name="Content Placeholder 3"/>
          <p:cNvSpPr txBox="1">
            <a:spLocks/>
          </p:cNvSpPr>
          <p:nvPr/>
        </p:nvSpPr>
        <p:spPr bwMode="black">
          <a:xfrm>
            <a:off x="5715000" y="790798"/>
            <a:ext cx="1851025" cy="2619375"/>
          </a:xfrm>
          <a:prstGeom prst="rect">
            <a:avLst/>
          </a:prstGeom>
        </p:spPr>
        <p:txBody>
          <a:bodyPr vert="horz" wrap="square" lIns="0" tIns="0" rIns="0" bIns="0" rtlCol="0">
            <a:noAutofit/>
          </a:bodyPr>
          <a:lstStyle/>
          <a:p>
            <a:pPr>
              <a:spcAft>
                <a:spcPts val="400"/>
              </a:spcAft>
              <a:buSzPct val="100000"/>
              <a:defRPr/>
            </a:pPr>
            <a:r>
              <a:rPr lang="en-US" sz="1100" dirty="0">
                <a:latin typeface="HP Simplified" pitchFamily="34" charset="0"/>
                <a:cs typeface="Arial" pitchFamily="34" charset="0"/>
              </a:rPr>
              <a:t>Speaker identification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Speaker recognition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err="1" smtClean="0">
                <a:ln>
                  <a:noFill/>
                </a:ln>
                <a:solidFill>
                  <a:schemeClr val="tx1"/>
                </a:solidFill>
                <a:effectLst/>
                <a:uLnTx/>
                <a:uFillTx/>
                <a:latin typeface="HP Simplified" pitchFamily="34" charset="0"/>
                <a:ea typeface="+mn-ea"/>
                <a:cs typeface="Arial" pitchFamily="34" charset="0"/>
              </a:rPr>
              <a:t>Spectographic</a:t>
            </a: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 analysis</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Spell checking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Tag reconciliation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Transcription</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Video analysis</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Voice printing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Word spotting</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Work groups</a:t>
            </a:r>
          </a:p>
          <a:p>
            <a:pPr marL="0" marR="0" lvl="0" indent="0" algn="l" defTabSz="457200" rtl="0" eaLnBrk="1" fontAlgn="auto" latinLnBrk="0" hangingPunct="1">
              <a:lnSpc>
                <a:spcPct val="100000"/>
              </a:lnSpc>
              <a:spcBef>
                <a:spcPts val="0"/>
              </a:spcBef>
              <a:spcAft>
                <a:spcPts val="400"/>
              </a:spcAft>
              <a:buClrTx/>
              <a:buSzPct val="100000"/>
              <a:buFont typeface="Arial" pitchFamily="34" charset="0"/>
              <a:buNone/>
              <a:tabLst/>
              <a:defRPr/>
            </a:pPr>
            <a:r>
              <a:rPr kumimoji="0" lang="en-US" sz="1100" b="0" i="0" u="none" strike="noStrike" kern="1200" cap="none" spc="0" normalizeH="0" baseline="0" noProof="0" dirty="0" smtClean="0">
                <a:ln>
                  <a:noFill/>
                </a:ln>
                <a:solidFill>
                  <a:schemeClr val="tx1"/>
                </a:solidFill>
                <a:effectLst/>
                <a:uLnTx/>
                <a:uFillTx/>
                <a:latin typeface="HP Simplified" pitchFamily="34" charset="0"/>
                <a:ea typeface="+mn-ea"/>
                <a:cs typeface="Arial" pitchFamily="34" charset="0"/>
              </a:rPr>
              <a:t>XML tagging</a:t>
            </a:r>
          </a:p>
        </p:txBody>
      </p:sp>
      <p:sp>
        <p:nvSpPr>
          <p:cNvPr id="15" name="Rectangle 7"/>
          <p:cNvSpPr>
            <a:spLocks noChangeArrowheads="1"/>
          </p:cNvSpPr>
          <p:nvPr/>
        </p:nvSpPr>
        <p:spPr bwMode="auto">
          <a:xfrm>
            <a:off x="2014538" y="725710"/>
            <a:ext cx="1882775" cy="453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400"/>
              </a:spcAft>
            </a:pPr>
            <a:r>
              <a:rPr lang="en-US" sz="1100" dirty="0">
                <a:solidFill>
                  <a:srgbClr val="000000"/>
                </a:solidFill>
                <a:latin typeface="HP Simplified" pitchFamily="34" charset="0"/>
              </a:rPr>
              <a:t>Cross-modal suggest</a:t>
            </a:r>
          </a:p>
          <a:p>
            <a:pPr>
              <a:spcAft>
                <a:spcPts val="400"/>
              </a:spcAft>
            </a:pPr>
            <a:r>
              <a:rPr lang="en-US" sz="1100" dirty="0">
                <a:solidFill>
                  <a:srgbClr val="000000"/>
                </a:solidFill>
                <a:latin typeface="HP Simplified" pitchFamily="34" charset="0"/>
              </a:rPr>
              <a:t>Dynamic </a:t>
            </a:r>
            <a:r>
              <a:rPr lang="en-US" sz="1100" dirty="0" err="1">
                <a:solidFill>
                  <a:srgbClr val="000000"/>
                </a:solidFill>
                <a:latin typeface="HP Simplified" pitchFamily="34" charset="0"/>
              </a:rPr>
              <a:t>n</a:t>
            </a:r>
            <a:r>
              <a:rPr lang="en-US" sz="1100" dirty="0">
                <a:solidFill>
                  <a:srgbClr val="000000"/>
                </a:solidFill>
                <a:latin typeface="HP Simplified" pitchFamily="34" charset="0"/>
              </a:rPr>
              <a:t>-dimensional</a:t>
            </a:r>
          </a:p>
          <a:p>
            <a:pPr>
              <a:spcAft>
                <a:spcPts val="400"/>
              </a:spcAft>
            </a:pPr>
            <a:r>
              <a:rPr lang="en-US" sz="1100" dirty="0">
                <a:solidFill>
                  <a:srgbClr val="000000"/>
                </a:solidFill>
                <a:latin typeface="HP Simplified" pitchFamily="34" charset="0"/>
              </a:rPr>
              <a:t>Taxonomy generation</a:t>
            </a:r>
          </a:p>
          <a:p>
            <a:pPr>
              <a:spcAft>
                <a:spcPts val="400"/>
              </a:spcAft>
            </a:pPr>
            <a:r>
              <a:rPr lang="en-US" sz="1100" dirty="0">
                <a:solidFill>
                  <a:srgbClr val="000000"/>
                </a:solidFill>
                <a:latin typeface="HP Simplified" pitchFamily="34" charset="0"/>
              </a:rPr>
              <a:t>Dynamic XML Consumption</a:t>
            </a:r>
          </a:p>
          <a:p>
            <a:pPr>
              <a:spcAft>
                <a:spcPts val="400"/>
              </a:spcAft>
            </a:pPr>
            <a:r>
              <a:rPr lang="en-US" sz="1100" dirty="0" err="1">
                <a:solidFill>
                  <a:srgbClr val="000000"/>
                </a:solidFill>
                <a:latin typeface="HP Simplified" pitchFamily="34" charset="0"/>
              </a:rPr>
              <a:t>Eduction</a:t>
            </a:r>
            <a:endParaRPr lang="en-US" sz="1100" dirty="0">
              <a:solidFill>
                <a:srgbClr val="000000"/>
              </a:solidFill>
              <a:latin typeface="HP Simplified" pitchFamily="34" charset="0"/>
            </a:endParaRPr>
          </a:p>
          <a:p>
            <a:pPr>
              <a:spcAft>
                <a:spcPts val="400"/>
              </a:spcAft>
            </a:pPr>
            <a:r>
              <a:rPr lang="en-US" sz="1100" dirty="0">
                <a:solidFill>
                  <a:srgbClr val="000000"/>
                </a:solidFill>
                <a:latin typeface="HP Simplified" pitchFamily="34" charset="0"/>
              </a:rPr>
              <a:t>Exact phrase matching</a:t>
            </a:r>
          </a:p>
          <a:p>
            <a:pPr>
              <a:spcAft>
                <a:spcPts val="400"/>
              </a:spcAft>
            </a:pPr>
            <a:r>
              <a:rPr lang="en-US" sz="1100" dirty="0">
                <a:solidFill>
                  <a:srgbClr val="000000"/>
                </a:solidFill>
                <a:latin typeface="HP Simplified" pitchFamily="34" charset="0"/>
              </a:rPr>
              <a:t>Expertise location</a:t>
            </a:r>
          </a:p>
          <a:p>
            <a:pPr>
              <a:spcAft>
                <a:spcPts val="400"/>
              </a:spcAft>
            </a:pPr>
            <a:r>
              <a:rPr lang="en-US" sz="1100" dirty="0">
                <a:solidFill>
                  <a:srgbClr val="000000"/>
                </a:solidFill>
                <a:latin typeface="HP Simplified" pitchFamily="34" charset="0"/>
              </a:rPr>
              <a:t>Explicit profiling</a:t>
            </a:r>
          </a:p>
          <a:p>
            <a:pPr>
              <a:spcAft>
                <a:spcPts val="400"/>
              </a:spcAft>
            </a:pPr>
            <a:r>
              <a:rPr lang="en-US" sz="1100" dirty="0">
                <a:solidFill>
                  <a:srgbClr val="000000"/>
                </a:solidFill>
                <a:latin typeface="HP Simplified" pitchFamily="34" charset="0"/>
              </a:rPr>
              <a:t>Face recognition</a:t>
            </a:r>
          </a:p>
          <a:p>
            <a:pPr>
              <a:spcAft>
                <a:spcPts val="400"/>
              </a:spcAft>
            </a:pPr>
            <a:r>
              <a:rPr lang="en-US" sz="1100" dirty="0">
                <a:solidFill>
                  <a:srgbClr val="000000"/>
                </a:solidFill>
                <a:latin typeface="HP Simplified" pitchFamily="34" charset="0"/>
              </a:rPr>
              <a:t>Field modulation</a:t>
            </a:r>
          </a:p>
          <a:p>
            <a:pPr>
              <a:spcAft>
                <a:spcPts val="400"/>
              </a:spcAft>
            </a:pPr>
            <a:r>
              <a:rPr lang="en-US" sz="1100" dirty="0">
                <a:solidFill>
                  <a:srgbClr val="000000"/>
                </a:solidFill>
                <a:latin typeface="HP Simplified" pitchFamily="34" charset="0"/>
              </a:rPr>
              <a:t>Frame analysis</a:t>
            </a:r>
          </a:p>
          <a:p>
            <a:pPr>
              <a:spcAft>
                <a:spcPts val="400"/>
              </a:spcAft>
            </a:pPr>
            <a:r>
              <a:rPr lang="en-US" sz="1100" dirty="0">
                <a:solidFill>
                  <a:srgbClr val="000000"/>
                </a:solidFill>
                <a:latin typeface="HP Simplified" pitchFamily="34" charset="0"/>
              </a:rPr>
              <a:t>Fuzzy matching</a:t>
            </a:r>
          </a:p>
          <a:p>
            <a:pPr>
              <a:spcAft>
                <a:spcPts val="400"/>
              </a:spcAft>
            </a:pPr>
            <a:r>
              <a:rPr lang="en-US" sz="1100" dirty="0">
                <a:solidFill>
                  <a:srgbClr val="000000"/>
                </a:solidFill>
                <a:latin typeface="HP Simplified" pitchFamily="34" charset="0"/>
              </a:rPr>
              <a:t>Hot clustering</a:t>
            </a:r>
          </a:p>
          <a:p>
            <a:pPr>
              <a:spcAft>
                <a:spcPts val="400"/>
              </a:spcAft>
            </a:pPr>
            <a:r>
              <a:rPr lang="en-US" sz="1100" dirty="0" err="1">
                <a:solidFill>
                  <a:srgbClr val="000000"/>
                </a:solidFill>
                <a:latin typeface="HP Simplified" pitchFamily="34" charset="0"/>
              </a:rPr>
              <a:t>Hyperlinking</a:t>
            </a:r>
            <a:endParaRPr lang="en-US" sz="1100" dirty="0">
              <a:solidFill>
                <a:srgbClr val="000000"/>
              </a:solidFill>
              <a:latin typeface="HP Simplified" pitchFamily="34" charset="0"/>
            </a:endParaRPr>
          </a:p>
          <a:p>
            <a:pPr>
              <a:spcAft>
                <a:spcPts val="400"/>
              </a:spcAft>
            </a:pPr>
            <a:r>
              <a:rPr lang="en-US" sz="1100" dirty="0">
                <a:solidFill>
                  <a:srgbClr val="000000"/>
                </a:solidFill>
                <a:latin typeface="HP Simplified" pitchFamily="34" charset="0"/>
              </a:rPr>
              <a:t>Image analysis</a:t>
            </a:r>
          </a:p>
          <a:p>
            <a:pPr>
              <a:spcAft>
                <a:spcPts val="400"/>
              </a:spcAft>
            </a:pPr>
            <a:r>
              <a:rPr lang="en-US" sz="1100" dirty="0">
                <a:solidFill>
                  <a:srgbClr val="000000"/>
                </a:solidFill>
                <a:latin typeface="HP Simplified" pitchFamily="34" charset="0"/>
              </a:rPr>
              <a:t>Image association</a:t>
            </a:r>
          </a:p>
          <a:p>
            <a:pPr>
              <a:spcAft>
                <a:spcPts val="400"/>
              </a:spcAft>
            </a:pPr>
            <a:r>
              <a:rPr lang="en-US" sz="1100" dirty="0">
                <a:solidFill>
                  <a:srgbClr val="000000"/>
                </a:solidFill>
                <a:latin typeface="HP Simplified" pitchFamily="34" charset="0"/>
              </a:rPr>
              <a:t>Implicit profiling</a:t>
            </a:r>
          </a:p>
          <a:p>
            <a:pPr>
              <a:spcAft>
                <a:spcPts val="400"/>
              </a:spcAft>
            </a:pPr>
            <a:r>
              <a:rPr lang="en-US" sz="1100" dirty="0">
                <a:solidFill>
                  <a:srgbClr val="000000"/>
                </a:solidFill>
                <a:latin typeface="HP Simplified" pitchFamily="34" charset="0"/>
              </a:rPr>
              <a:t>Keyword search</a:t>
            </a:r>
          </a:p>
          <a:p>
            <a:pPr>
              <a:lnSpc>
                <a:spcPct val="150000"/>
              </a:lnSpc>
            </a:pPr>
            <a:endParaRPr lang="en-US" sz="1100" dirty="0">
              <a:solidFill>
                <a:srgbClr val="000000"/>
              </a:solidFill>
              <a:latin typeface="HP Simplified" pitchFamily="34" charset="0"/>
            </a:endParaRPr>
          </a:p>
          <a:p>
            <a:pPr>
              <a:lnSpc>
                <a:spcPct val="150000"/>
              </a:lnSpc>
            </a:pPr>
            <a:endParaRPr lang="en-US" sz="1100" dirty="0">
              <a:solidFill>
                <a:srgbClr val="000000"/>
              </a:solidFill>
              <a:latin typeface="HP Simplified" pitchFamily="34" charset="0"/>
            </a:endParaRPr>
          </a:p>
        </p:txBody>
      </p:sp>
    </p:spTree>
    <p:extLst>
      <p:ext uri="{BB962C8B-B14F-4D97-AF65-F5344CB8AC3E}">
        <p14:creationId xmlns:p14="http://schemas.microsoft.com/office/powerpoint/2010/main" val="207070102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80467" y="2827867"/>
            <a:ext cx="2243666" cy="1532466"/>
          </a:xfrm>
          <a:prstGeom prst="rect">
            <a:avLst/>
          </a:prstGeom>
          <a:solidFill>
            <a:schemeClr val="bg2"/>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ight Arrow 2"/>
          <p:cNvSpPr/>
          <p:nvPr/>
        </p:nvSpPr>
        <p:spPr>
          <a:xfrm>
            <a:off x="6815667" y="2993758"/>
            <a:ext cx="1841497" cy="108108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j-lt"/>
            </a:endParaRPr>
          </a:p>
        </p:txBody>
      </p:sp>
      <p:sp>
        <p:nvSpPr>
          <p:cNvPr id="21507" name="Title 1"/>
          <p:cNvSpPr>
            <a:spLocks noGrp="1"/>
          </p:cNvSpPr>
          <p:nvPr>
            <p:ph type="title"/>
          </p:nvPr>
        </p:nvSpPr>
        <p:spPr/>
        <p:txBody>
          <a:bodyPr/>
          <a:lstStyle/>
          <a:p>
            <a:r>
              <a:rPr lang="en-US" dirty="0" smtClean="0">
                <a:latin typeface="+mj-lt"/>
                <a:cs typeface="Arial" pitchFamily="34" charset="0"/>
              </a:rPr>
              <a:t>A fundamentally different approach</a:t>
            </a:r>
          </a:p>
        </p:txBody>
      </p:sp>
      <p:sp>
        <p:nvSpPr>
          <p:cNvPr id="21511" name="Text Box 35"/>
          <p:cNvSpPr txBox="1">
            <a:spLocks noChangeArrowheads="1"/>
          </p:cNvSpPr>
          <p:nvPr/>
        </p:nvSpPr>
        <p:spPr bwMode="auto">
          <a:xfrm>
            <a:off x="4775200" y="3342118"/>
            <a:ext cx="1752600" cy="461665"/>
          </a:xfrm>
          <a:prstGeom prst="rect">
            <a:avLst/>
          </a:prstGeom>
          <a:noFill/>
          <a:ln w="9525">
            <a:noFill/>
            <a:miter lim="800000"/>
            <a:headEnd/>
            <a:tailEnd/>
          </a:ln>
        </p:spPr>
        <p:txBody>
          <a:bodyPr wrap="square">
            <a:spAutoFit/>
          </a:bodyPr>
          <a:lstStyle/>
          <a:p>
            <a:pPr eaLnBrk="0" hangingPunct="0"/>
            <a:r>
              <a:rPr lang="en-GB" sz="1200" b="1" dirty="0">
                <a:solidFill>
                  <a:srgbClr val="0096D6"/>
                </a:solidFill>
                <a:latin typeface="+mj-lt"/>
                <a:ea typeface="MS PGothic" pitchFamily="34" charset="-128"/>
              </a:rPr>
              <a:t>Information Theory</a:t>
            </a:r>
            <a:r>
              <a:rPr lang="en-US" sz="1200" b="1" dirty="0">
                <a:solidFill>
                  <a:srgbClr val="0096D6"/>
                </a:solidFill>
                <a:latin typeface="+mj-lt"/>
                <a:ea typeface="MS PGothic" pitchFamily="34" charset="-128"/>
              </a:rPr>
              <a:t> and </a:t>
            </a:r>
            <a:r>
              <a:rPr lang="en-US" sz="1200" b="1" dirty="0" smtClean="0">
                <a:solidFill>
                  <a:srgbClr val="0096D6"/>
                </a:solidFill>
                <a:latin typeface="+mj-lt"/>
                <a:ea typeface="MS PGothic" pitchFamily="34" charset="-128"/>
              </a:rPr>
              <a:t>Bayesian Inference</a:t>
            </a:r>
            <a:endParaRPr lang="en-GB" sz="1200" b="1" dirty="0">
              <a:solidFill>
                <a:srgbClr val="0096D6"/>
              </a:solidFill>
              <a:latin typeface="+mj-lt"/>
              <a:ea typeface="MS PGothic" pitchFamily="34" charset="-128"/>
            </a:endParaRPr>
          </a:p>
        </p:txBody>
      </p:sp>
      <p:pic>
        <p:nvPicPr>
          <p:cNvPr id="21510" name="Picture 2" descr="9"/>
          <p:cNvPicPr>
            <a:picLocks noChangeAspect="1" noChangeArrowheads="1"/>
          </p:cNvPicPr>
          <p:nvPr/>
        </p:nvPicPr>
        <p:blipFill>
          <a:blip r:embed="rId2"/>
          <a:srcRect/>
          <a:stretch>
            <a:fillRect/>
          </a:stretch>
        </p:blipFill>
        <p:spPr bwMode="auto">
          <a:xfrm>
            <a:off x="4596408" y="1063823"/>
            <a:ext cx="2227725" cy="1671101"/>
          </a:xfrm>
          <a:prstGeom prst="rect">
            <a:avLst/>
          </a:prstGeom>
          <a:noFill/>
          <a:ln w="9525">
            <a:noFill/>
            <a:miter lim="800000"/>
            <a:headEnd/>
            <a:tailEnd/>
          </a:ln>
        </p:spPr>
      </p:pic>
      <p:pic>
        <p:nvPicPr>
          <p:cNvPr id="11" name="Picture 10" descr="Formula.png"/>
          <p:cNvPicPr>
            <a:picLocks noChangeAspect="1"/>
          </p:cNvPicPr>
          <p:nvPr/>
        </p:nvPicPr>
        <p:blipFill>
          <a:blip r:embed="rId3"/>
          <a:stretch>
            <a:fillRect/>
          </a:stretch>
        </p:blipFill>
        <p:spPr>
          <a:xfrm>
            <a:off x="4876800" y="3907467"/>
            <a:ext cx="1625600" cy="240377"/>
          </a:xfrm>
          <a:prstGeom prst="rect">
            <a:avLst/>
          </a:prstGeom>
        </p:spPr>
      </p:pic>
      <p:pic>
        <p:nvPicPr>
          <p:cNvPr id="12" name="Picture 11" descr="Formula2.png"/>
          <p:cNvPicPr>
            <a:picLocks noChangeAspect="1"/>
          </p:cNvPicPr>
          <p:nvPr/>
        </p:nvPicPr>
        <p:blipFill>
          <a:blip r:embed="rId4"/>
          <a:stretch>
            <a:fillRect/>
          </a:stretch>
        </p:blipFill>
        <p:spPr>
          <a:xfrm>
            <a:off x="4800600" y="2992248"/>
            <a:ext cx="1676400" cy="287904"/>
          </a:xfrm>
          <a:prstGeom prst="rect">
            <a:avLst/>
          </a:prstGeom>
        </p:spPr>
      </p:pic>
      <p:sp>
        <p:nvSpPr>
          <p:cNvPr id="14" name="Content Placeholder 3"/>
          <p:cNvSpPr txBox="1">
            <a:spLocks/>
          </p:cNvSpPr>
          <p:nvPr/>
        </p:nvSpPr>
        <p:spPr bwMode="black">
          <a:xfrm>
            <a:off x="328613" y="1188720"/>
            <a:ext cx="3853920" cy="3219769"/>
          </a:xfrm>
          <a:prstGeom prst="rect">
            <a:avLst/>
          </a:prstGeom>
        </p:spPr>
        <p:txBody>
          <a:bodyPr vert="horz" wrap="square" lIns="0" tIns="0" rIns="0" bIns="0" rtlCol="0">
            <a:noAutofit/>
          </a:bodyPr>
          <a:lstStyle/>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Applying mathematical analysis provides insight and meaning to all forms of data</a:t>
            </a:r>
          </a:p>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Context during retrieval is used to provide context-accurate data and analysis</a:t>
            </a:r>
          </a:p>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Deep analysis and discovery tools to locate and see trends in data sets </a:t>
            </a:r>
          </a:p>
        </p:txBody>
      </p:sp>
      <p:sp>
        <p:nvSpPr>
          <p:cNvPr id="16" name="TextBox 15"/>
          <p:cNvSpPr txBox="1"/>
          <p:nvPr/>
        </p:nvSpPr>
        <p:spPr>
          <a:xfrm>
            <a:off x="6849532" y="3310467"/>
            <a:ext cx="1651000" cy="461665"/>
          </a:xfrm>
          <a:prstGeom prst="rect">
            <a:avLst/>
          </a:prstGeom>
          <a:noFill/>
        </p:spPr>
        <p:txBody>
          <a:bodyPr wrap="square" rtlCol="0">
            <a:spAutoFit/>
          </a:bodyPr>
          <a:lstStyle/>
          <a:p>
            <a:pPr eaLnBrk="0" hangingPunct="0"/>
            <a:r>
              <a:rPr lang="en-US" sz="1200" dirty="0" smtClean="0">
                <a:solidFill>
                  <a:srgbClr val="FFFFFF"/>
                </a:solidFill>
                <a:ea typeface="MS PGothic" pitchFamily="34" charset="-128"/>
              </a:rPr>
              <a:t>Integration through</a:t>
            </a:r>
          </a:p>
          <a:p>
            <a:pPr eaLnBrk="0" hangingPunct="0"/>
            <a:r>
              <a:rPr lang="en-US" sz="1200" dirty="0" smtClean="0">
                <a:solidFill>
                  <a:srgbClr val="FFFFFF"/>
                </a:solidFill>
                <a:ea typeface="MS PGothic" pitchFamily="34" charset="-128"/>
              </a:rPr>
              <a:t>understanding</a:t>
            </a:r>
            <a:endParaRPr lang="en-GB" sz="1200" dirty="0" smtClean="0">
              <a:solidFill>
                <a:srgbClr val="FFFFFF"/>
              </a:solidFill>
              <a:ea typeface="MS PGothic" pitchFamily="34" charset="-128"/>
            </a:endParaRPr>
          </a:p>
          <a:p>
            <a:pPr marL="0" defTabSz="430213">
              <a:spcAft>
                <a:spcPts val="400"/>
              </a:spcAft>
              <a:buSzPct val="100000"/>
            </a:pPr>
            <a:endParaRPr lang="en-US" sz="1200" dirty="0" smtClean="0">
              <a:solidFill>
                <a:srgbClr val="000000"/>
              </a:solidFill>
              <a:latin typeface="HP Simplified" pitchFamily="34" charset="0"/>
              <a:cs typeface="HP Simplified" pitchFamily="34" charset="0"/>
            </a:endParaRPr>
          </a:p>
        </p:txBody>
      </p:sp>
    </p:spTree>
    <p:extLst>
      <p:ext uri="{BB962C8B-B14F-4D97-AF65-F5344CB8AC3E}">
        <p14:creationId xmlns:p14="http://schemas.microsoft.com/office/powerpoint/2010/main" val="423398632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2"/>
          <p:cNvSpPr>
            <a:spLocks noGrp="1" noChangeArrowheads="1"/>
          </p:cNvSpPr>
          <p:nvPr>
            <p:ph type="title"/>
          </p:nvPr>
        </p:nvSpPr>
        <p:spPr/>
        <p:txBody>
          <a:bodyPr/>
          <a:lstStyle/>
          <a:p>
            <a:pPr fontAlgn="base">
              <a:spcAft>
                <a:spcPct val="0"/>
              </a:spcAft>
            </a:pPr>
            <a:r>
              <a:rPr lang="en-US" sz="2700" dirty="0"/>
              <a:t>Keywords and metadata do not solve the problem</a:t>
            </a:r>
            <a:endParaRPr lang="en-US" sz="2700" dirty="0" smtClean="0">
              <a:latin typeface="+mj-lt"/>
              <a:cs typeface="Arial" pitchFamily="34" charset="0"/>
            </a:endParaRPr>
          </a:p>
        </p:txBody>
      </p:sp>
      <p:sp>
        <p:nvSpPr>
          <p:cNvPr id="37" name="Text Placeholder 6"/>
          <p:cNvSpPr txBox="1">
            <a:spLocks/>
          </p:cNvSpPr>
          <p:nvPr/>
        </p:nvSpPr>
        <p:spPr bwMode="black">
          <a:xfrm>
            <a:off x="329183" y="1188720"/>
            <a:ext cx="3023617" cy="3219768"/>
          </a:xfrm>
          <a:prstGeom prst="rect">
            <a:avLst/>
          </a:prstGeom>
        </p:spPr>
        <p:txBody>
          <a:bodyPr vert="horz" wrap="square" lIns="0" tIns="0" rIns="0" bIns="0" rtlCol="0">
            <a:noAutofit/>
          </a:bodyPr>
          <a:lstStyle/>
          <a:p>
            <a:pPr lvl="0">
              <a:spcAft>
                <a:spcPts val="400"/>
              </a:spcAft>
              <a:buSzPct val="100000"/>
            </a:pPr>
            <a:r>
              <a:rPr lang="en-US" b="1" dirty="0" smtClean="0">
                <a:solidFill>
                  <a:schemeClr val="accent1"/>
                </a:solidFill>
                <a:latin typeface="HP Simplified" pitchFamily="34" charset="0"/>
                <a:cs typeface="HP Simplified" pitchFamily="34" charset="0"/>
              </a:rPr>
              <a:t>Strong deterministic words used for retrieval of information</a:t>
            </a:r>
            <a:r>
              <a:rPr kumimoji="0" lang="en-US" sz="1800" b="1" i="0" u="none" strike="noStrike" kern="1200" cap="none" spc="0" normalizeH="0" baseline="0" noProof="0" dirty="0" smtClean="0">
                <a:ln>
                  <a:noFill/>
                </a:ln>
                <a:solidFill>
                  <a:schemeClr val="accent1"/>
                </a:solidFill>
                <a:effectLst/>
                <a:uLnTx/>
                <a:uFillTx/>
                <a:latin typeface="HP Simplified" pitchFamily="34" charset="0"/>
                <a:ea typeface="+mn-ea"/>
                <a:cs typeface="HP Simplified" pitchFamily="34" charset="0"/>
              </a:rPr>
              <a:t> </a:t>
            </a:r>
          </a:p>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Common words like articles or conjunctions are dismissed leaving only “keywords”</a:t>
            </a:r>
          </a:p>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Boolean rules complicated</a:t>
            </a:r>
          </a:p>
          <a:p>
            <a:pPr marL="169863" lvl="2" indent="-169863">
              <a:spcAft>
                <a:spcPts val="400"/>
              </a:spcAft>
              <a:buFont typeface="Arial"/>
              <a:buChar char="•"/>
            </a:pPr>
            <a:r>
              <a:rPr lang="en-US" sz="1400" dirty="0" smtClean="0">
                <a:solidFill>
                  <a:srgbClr val="000000"/>
                </a:solidFill>
                <a:latin typeface="HP Simplified" pitchFamily="34" charset="0"/>
                <a:cs typeface="HP Simplified" pitchFamily="34" charset="0"/>
              </a:rPr>
              <a:t>Limited to what you know</a:t>
            </a:r>
          </a:p>
        </p:txBody>
      </p:sp>
      <p:sp>
        <p:nvSpPr>
          <p:cNvPr id="39" name="Rectangle 38"/>
          <p:cNvSpPr/>
          <p:nvPr/>
        </p:nvSpPr>
        <p:spPr>
          <a:xfrm>
            <a:off x="3539067" y="1270000"/>
            <a:ext cx="5130800" cy="30141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Line 32"/>
          <p:cNvSpPr>
            <a:spLocks noChangeShapeType="1"/>
          </p:cNvSpPr>
          <p:nvPr/>
        </p:nvSpPr>
        <p:spPr bwMode="auto">
          <a:xfrm>
            <a:off x="6056313" y="2328162"/>
            <a:ext cx="0" cy="290512"/>
          </a:xfrm>
          <a:prstGeom prst="line">
            <a:avLst/>
          </a:prstGeom>
          <a:noFill/>
          <a:ln w="76200">
            <a:solidFill>
              <a:schemeClr val="bg1"/>
            </a:solidFill>
            <a:round/>
            <a:headEnd/>
            <a:tailEnd type="triangle" w="med" len="med"/>
          </a:ln>
        </p:spPr>
        <p:txBody>
          <a:bodyPr>
            <a:spAutoFit/>
          </a:bodyPr>
          <a:lstStyle/>
          <a:p>
            <a:endParaRPr lang="en-US">
              <a:latin typeface="+mj-lt"/>
            </a:endParaRPr>
          </a:p>
        </p:txBody>
      </p:sp>
      <p:sp>
        <p:nvSpPr>
          <p:cNvPr id="66" name="TextBox 65"/>
          <p:cNvSpPr txBox="1"/>
          <p:nvPr/>
        </p:nvSpPr>
        <p:spPr>
          <a:xfrm>
            <a:off x="3920067" y="3437464"/>
            <a:ext cx="4478866" cy="307777"/>
          </a:xfrm>
          <a:prstGeom prst="rect">
            <a:avLst/>
          </a:prstGeom>
          <a:noFill/>
        </p:spPr>
        <p:txBody>
          <a:bodyPr wrap="square" rtlCol="0">
            <a:spAutoFit/>
          </a:bodyPr>
          <a:lstStyle/>
          <a:p>
            <a:pPr marL="0" lvl="2" defTabSz="430213">
              <a:spcAft>
                <a:spcPts val="400"/>
              </a:spcAft>
              <a:buSzPct val="100000"/>
            </a:pPr>
            <a:r>
              <a:rPr lang="en-US" sz="1400" i="1" dirty="0" smtClean="0"/>
              <a:t>( Apple  AND computer )  tree  )  Macintosh  OR ( Jobs  Steve )</a:t>
            </a:r>
          </a:p>
          <a:p>
            <a:pPr marL="0" defTabSz="430213">
              <a:spcAft>
                <a:spcPts val="400"/>
              </a:spcAft>
              <a:buSzPct val="100000"/>
            </a:pPr>
            <a:endParaRPr lang="en-US" sz="1600" dirty="0" smtClean="0">
              <a:solidFill>
                <a:srgbClr val="000000"/>
              </a:solidFill>
              <a:latin typeface="HP Simplified" pitchFamily="34" charset="0"/>
              <a:cs typeface="HP Simplified" pitchFamily="34" charset="0"/>
            </a:endParaRPr>
          </a:p>
        </p:txBody>
      </p:sp>
      <p:sp>
        <p:nvSpPr>
          <p:cNvPr id="68" name="TextBox 67"/>
          <p:cNvSpPr txBox="1"/>
          <p:nvPr/>
        </p:nvSpPr>
        <p:spPr>
          <a:xfrm>
            <a:off x="4047063" y="1769533"/>
            <a:ext cx="4138906" cy="461665"/>
          </a:xfrm>
          <a:prstGeom prst="rect">
            <a:avLst/>
          </a:prstGeom>
          <a:noFill/>
        </p:spPr>
        <p:txBody>
          <a:bodyPr wrap="none" rtlCol="0">
            <a:spAutoFit/>
          </a:bodyPr>
          <a:lstStyle/>
          <a:p>
            <a:pPr marL="0" defTabSz="430213">
              <a:spcAft>
                <a:spcPts val="400"/>
              </a:spcAft>
              <a:buSzPct val="100000"/>
            </a:pPr>
            <a:r>
              <a:rPr lang="en-US" sz="2400" dirty="0" smtClean="0">
                <a:solidFill>
                  <a:schemeClr val="bg2"/>
                </a:solidFill>
                <a:latin typeface="HP Simplified" pitchFamily="34" charset="0"/>
                <a:cs typeface="HP Simplified" pitchFamily="34" charset="0"/>
              </a:rPr>
              <a:t>“The dog and the cat run away”</a:t>
            </a:r>
          </a:p>
        </p:txBody>
      </p:sp>
      <p:sp>
        <p:nvSpPr>
          <p:cNvPr id="69" name="TextBox 68"/>
          <p:cNvSpPr txBox="1"/>
          <p:nvPr/>
        </p:nvSpPr>
        <p:spPr>
          <a:xfrm>
            <a:off x="4701845" y="2709332"/>
            <a:ext cx="2829343" cy="461665"/>
          </a:xfrm>
          <a:prstGeom prst="rect">
            <a:avLst/>
          </a:prstGeom>
          <a:noFill/>
        </p:spPr>
        <p:txBody>
          <a:bodyPr wrap="none" rtlCol="0">
            <a:spAutoFit/>
          </a:bodyPr>
          <a:lstStyle/>
          <a:p>
            <a:pPr marL="0" defTabSz="430213">
              <a:spcAft>
                <a:spcPts val="400"/>
              </a:spcAft>
              <a:buSzPct val="100000"/>
            </a:pPr>
            <a:r>
              <a:rPr lang="en-US" sz="2400" dirty="0" smtClean="0">
                <a:solidFill>
                  <a:schemeClr val="bg2"/>
                </a:solidFill>
                <a:latin typeface="HP Simplified" pitchFamily="34" charset="0"/>
                <a:cs typeface="HP Simplified" pitchFamily="34" charset="0"/>
              </a:rPr>
              <a:t>“dog   cat run   away”</a:t>
            </a:r>
          </a:p>
        </p:txBody>
      </p:sp>
      <p:cxnSp>
        <p:nvCxnSpPr>
          <p:cNvPr id="71" name="Straight Connector 70"/>
          <p:cNvCxnSpPr/>
          <p:nvPr/>
        </p:nvCxnSpPr>
        <p:spPr>
          <a:xfrm>
            <a:off x="3920067" y="3327401"/>
            <a:ext cx="4453466" cy="158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49273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p:cNvPicPr>
            <a:picLocks noChangeAspect="1" noChangeArrowheads="1"/>
          </p:cNvPicPr>
          <p:nvPr/>
        </p:nvPicPr>
        <p:blipFill>
          <a:blip r:embed="rId3"/>
          <a:srcRect/>
          <a:stretch>
            <a:fillRect/>
          </a:stretch>
        </p:blipFill>
        <p:spPr bwMode="auto">
          <a:xfrm>
            <a:off x="3445436" y="3150817"/>
            <a:ext cx="2689346" cy="1277250"/>
          </a:xfrm>
          <a:prstGeom prst="rect">
            <a:avLst/>
          </a:prstGeom>
          <a:noFill/>
          <a:ln w="9525">
            <a:noFill/>
            <a:miter lim="800000"/>
            <a:headEnd/>
            <a:tailEnd/>
          </a:ln>
        </p:spPr>
      </p:pic>
      <p:sp>
        <p:nvSpPr>
          <p:cNvPr id="352259" name="Rectangle 3"/>
          <p:cNvSpPr>
            <a:spLocks noChangeArrowheads="1"/>
          </p:cNvSpPr>
          <p:nvPr/>
        </p:nvSpPr>
        <p:spPr bwMode="auto">
          <a:xfrm>
            <a:off x="457200" y="171450"/>
            <a:ext cx="7696200" cy="514350"/>
          </a:xfrm>
          <a:prstGeom prst="rect">
            <a:avLst/>
          </a:prstGeom>
          <a:noFill/>
          <a:ln w="9525">
            <a:noFill/>
            <a:miter lim="800000"/>
            <a:headEnd/>
            <a:tailEnd/>
          </a:ln>
          <a:effectLst/>
        </p:spPr>
        <p:txBody>
          <a:bodyPr anchor="ctr"/>
          <a:lstStyle/>
          <a:p>
            <a:pPr eaLnBrk="0" hangingPunct="0">
              <a:defRPr/>
            </a:pPr>
            <a:endParaRPr lang="en-US" sz="2800">
              <a:solidFill>
                <a:srgbClr val="FF0000"/>
              </a:solidFill>
              <a:effectLst>
                <a:outerShdw blurRad="38100" dist="38100" dir="2700000" algn="tl">
                  <a:srgbClr val="C0C0C0"/>
                </a:outerShdw>
              </a:effectLst>
              <a:latin typeface="+mj-lt"/>
            </a:endParaRPr>
          </a:p>
        </p:txBody>
      </p:sp>
      <p:sp>
        <p:nvSpPr>
          <p:cNvPr id="25605" name="Rectangle 4"/>
          <p:cNvSpPr>
            <a:spLocks noGrp="1" noChangeArrowheads="1"/>
          </p:cNvSpPr>
          <p:nvPr>
            <p:ph type="title"/>
          </p:nvPr>
        </p:nvSpPr>
        <p:spPr/>
        <p:txBody>
          <a:bodyPr/>
          <a:lstStyle/>
          <a:p>
            <a:pPr fontAlgn="base">
              <a:spcAft>
                <a:spcPct val="0"/>
              </a:spcAft>
            </a:pPr>
            <a:r>
              <a:rPr lang="en-US" dirty="0" smtClean="0">
                <a:latin typeface="+mj-lt"/>
                <a:cs typeface="Arial" pitchFamily="34" charset="0"/>
              </a:rPr>
              <a:t>Autonomy retrieval methods</a:t>
            </a:r>
          </a:p>
        </p:txBody>
      </p:sp>
      <p:pic>
        <p:nvPicPr>
          <p:cNvPr id="25607" name="Picture 5" descr="dogs"/>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352911" y="1041400"/>
            <a:ext cx="2311836" cy="3369734"/>
          </a:xfrm>
          <a:prstGeom prst="rect">
            <a:avLst/>
          </a:prstGeom>
          <a:noFill/>
          <a:ln w="9525">
            <a:noFill/>
            <a:miter lim="800000"/>
            <a:headEnd/>
            <a:tailEnd/>
          </a:ln>
        </p:spPr>
      </p:pic>
      <p:sp>
        <p:nvSpPr>
          <p:cNvPr id="11" name="Text Placeholder 6"/>
          <p:cNvSpPr txBox="1">
            <a:spLocks/>
          </p:cNvSpPr>
          <p:nvPr/>
        </p:nvSpPr>
        <p:spPr bwMode="black">
          <a:xfrm>
            <a:off x="329183" y="1188720"/>
            <a:ext cx="3023617" cy="3219768"/>
          </a:xfrm>
          <a:prstGeom prst="rect">
            <a:avLst/>
          </a:prstGeom>
        </p:spPr>
        <p:txBody>
          <a:bodyPr vert="horz" wrap="square" lIns="0" tIns="0" rIns="0" bIns="0" rtlCol="0">
            <a:noAutofit/>
          </a:bodyPr>
          <a:lstStyle/>
          <a:p>
            <a:pPr>
              <a:buNone/>
            </a:pPr>
            <a:r>
              <a:rPr lang="en-GB" sz="1400" b="1" dirty="0">
                <a:solidFill>
                  <a:srgbClr val="0096D6"/>
                </a:solidFill>
                <a:cs typeface="Arial" pitchFamily="34" charset="0"/>
              </a:rPr>
              <a:t>Conceptual</a:t>
            </a:r>
          </a:p>
          <a:p>
            <a:pPr marL="514350" lvl="1" indent="-285750">
              <a:buFont typeface="Arial" pitchFamily="34" charset="0"/>
              <a:buChar char="•"/>
            </a:pPr>
            <a:r>
              <a:rPr lang="en-GB" sz="1400" dirty="0">
                <a:cs typeface="Arial" pitchFamily="34" charset="0"/>
              </a:rPr>
              <a:t>Natural language</a:t>
            </a:r>
          </a:p>
          <a:p>
            <a:pPr marL="514350" lvl="1" indent="-285750">
              <a:buFont typeface="Arial" pitchFamily="34" charset="0"/>
              <a:buChar char="•"/>
            </a:pPr>
            <a:r>
              <a:rPr lang="en-GB" sz="1400" dirty="0">
                <a:cs typeface="Arial" pitchFamily="34" charset="0"/>
              </a:rPr>
              <a:t>Conceptual matching</a:t>
            </a:r>
          </a:p>
          <a:p>
            <a:pPr marL="514350" lvl="1" indent="-285750">
              <a:buFont typeface="Arial" pitchFamily="34" charset="0"/>
              <a:buChar char="•"/>
            </a:pPr>
            <a:r>
              <a:rPr lang="en-GB" sz="1400" dirty="0">
                <a:cs typeface="Arial" pitchFamily="34" charset="0"/>
              </a:rPr>
              <a:t>Unstructured refinement</a:t>
            </a:r>
          </a:p>
          <a:p>
            <a:pPr>
              <a:buNone/>
            </a:pPr>
            <a:r>
              <a:rPr lang="en-GB" sz="1400" b="1" dirty="0">
                <a:solidFill>
                  <a:srgbClr val="0096D6"/>
                </a:solidFill>
                <a:cs typeface="Arial" pitchFamily="34" charset="0"/>
              </a:rPr>
              <a:t>Business rules </a:t>
            </a:r>
          </a:p>
          <a:p>
            <a:pPr marL="514350" lvl="1" indent="-285750">
              <a:buFont typeface="Arial" pitchFamily="34" charset="0"/>
              <a:buChar char="•"/>
            </a:pPr>
            <a:r>
              <a:rPr lang="en-GB" sz="1400" dirty="0">
                <a:cs typeface="Arial" pitchFamily="34" charset="0"/>
              </a:rPr>
              <a:t>Boolean</a:t>
            </a:r>
          </a:p>
          <a:p>
            <a:pPr marL="514350" lvl="1" indent="-285750">
              <a:buFont typeface="Arial" pitchFamily="34" charset="0"/>
              <a:buChar char="•"/>
            </a:pPr>
            <a:r>
              <a:rPr lang="en-GB" sz="1400" dirty="0">
                <a:cs typeface="Arial" pitchFamily="34" charset="0"/>
              </a:rPr>
              <a:t>Keyword</a:t>
            </a:r>
          </a:p>
          <a:p>
            <a:pPr>
              <a:buNone/>
            </a:pPr>
            <a:r>
              <a:rPr lang="en-GB" sz="1400" b="1" dirty="0">
                <a:solidFill>
                  <a:srgbClr val="0096D6"/>
                </a:solidFill>
                <a:cs typeface="Arial" pitchFamily="34" charset="0"/>
              </a:rPr>
              <a:t>Parametric</a:t>
            </a:r>
          </a:p>
          <a:p>
            <a:pPr marL="514350" lvl="1" indent="-285750">
              <a:buFont typeface="Arial" pitchFamily="34" charset="0"/>
              <a:buChar char="•"/>
            </a:pPr>
            <a:r>
              <a:rPr lang="en-GB" sz="1400" dirty="0">
                <a:cs typeface="Arial" pitchFamily="34" charset="0"/>
              </a:rPr>
              <a:t>Structured refinement</a:t>
            </a:r>
          </a:p>
          <a:p>
            <a:pPr>
              <a:buNone/>
            </a:pPr>
            <a:r>
              <a:rPr lang="en-GB" sz="1400" b="1" dirty="0">
                <a:solidFill>
                  <a:srgbClr val="0096D6"/>
                </a:solidFill>
                <a:cs typeface="Arial" pitchFamily="34" charset="0"/>
              </a:rPr>
              <a:t>Structured</a:t>
            </a:r>
            <a:r>
              <a:rPr lang="en-GB" sz="1400" b="1" dirty="0">
                <a:solidFill>
                  <a:srgbClr val="00314D"/>
                </a:solidFill>
                <a:cs typeface="Arial" pitchFamily="34" charset="0"/>
              </a:rPr>
              <a:t> </a:t>
            </a:r>
          </a:p>
        </p:txBody>
      </p:sp>
      <p:pic>
        <p:nvPicPr>
          <p:cNvPr id="12" name="Picture 11" descr="cycle.png"/>
          <p:cNvPicPr>
            <a:picLocks noChangeAspect="1"/>
          </p:cNvPicPr>
          <p:nvPr/>
        </p:nvPicPr>
        <p:blipFill>
          <a:blip r:embed="rId5">
            <a:clrChange>
              <a:clrFrom>
                <a:srgbClr val="FFFFFF"/>
              </a:clrFrom>
              <a:clrTo>
                <a:srgbClr val="FFFFFF">
                  <a:alpha val="0"/>
                </a:srgbClr>
              </a:clrTo>
            </a:clrChange>
          </a:blip>
          <a:stretch>
            <a:fillRect/>
          </a:stretch>
        </p:blipFill>
        <p:spPr>
          <a:xfrm>
            <a:off x="4004733" y="1295688"/>
            <a:ext cx="1439334" cy="1417592"/>
          </a:xfrm>
          <a:prstGeom prst="rect">
            <a:avLst/>
          </a:prstGeom>
        </p:spPr>
      </p:pic>
      <p:sp>
        <p:nvSpPr>
          <p:cNvPr id="13" name="TextBox 12"/>
          <p:cNvSpPr txBox="1"/>
          <p:nvPr/>
        </p:nvSpPr>
        <p:spPr>
          <a:xfrm>
            <a:off x="3716867" y="1058334"/>
            <a:ext cx="743989" cy="338554"/>
          </a:xfrm>
          <a:prstGeom prst="rect">
            <a:avLst/>
          </a:prstGeom>
          <a:noFill/>
        </p:spPr>
        <p:txBody>
          <a:bodyPr wrap="none" rtlCol="0">
            <a:spAutoFit/>
          </a:bodyPr>
          <a:lstStyle/>
          <a:p>
            <a:pPr marL="0" defTabSz="430213">
              <a:spcAft>
                <a:spcPts val="400"/>
              </a:spcAft>
              <a:buSzPct val="100000"/>
            </a:pPr>
            <a:r>
              <a:rPr lang="en-US" sz="1600" dirty="0" smtClean="0">
                <a:solidFill>
                  <a:srgbClr val="000000"/>
                </a:solidFill>
                <a:latin typeface="HP Simplified" pitchFamily="34" charset="0"/>
                <a:cs typeface="HP Simplified" pitchFamily="34" charset="0"/>
              </a:rPr>
              <a:t>Ferrite</a:t>
            </a:r>
          </a:p>
        </p:txBody>
      </p:sp>
      <p:sp>
        <p:nvSpPr>
          <p:cNvPr id="14" name="TextBox 13"/>
          <p:cNvSpPr txBox="1"/>
          <p:nvPr/>
        </p:nvSpPr>
        <p:spPr>
          <a:xfrm>
            <a:off x="5257800" y="1066799"/>
            <a:ext cx="1093203" cy="338554"/>
          </a:xfrm>
          <a:prstGeom prst="rect">
            <a:avLst/>
          </a:prstGeom>
          <a:noFill/>
        </p:spPr>
        <p:txBody>
          <a:bodyPr wrap="none" rtlCol="0">
            <a:spAutoFit/>
          </a:bodyPr>
          <a:lstStyle/>
          <a:p>
            <a:pPr marL="0" defTabSz="430213">
              <a:spcAft>
                <a:spcPts val="400"/>
              </a:spcAft>
              <a:buSzPct val="100000"/>
            </a:pPr>
            <a:r>
              <a:rPr lang="en-US" sz="1600" dirty="0" err="1" smtClean="0">
                <a:solidFill>
                  <a:srgbClr val="000000"/>
                </a:solidFill>
                <a:latin typeface="HP Simplified" pitchFamily="34" charset="0"/>
                <a:cs typeface="HP Simplified" pitchFamily="34" charset="0"/>
              </a:rPr>
              <a:t>Aluminium</a:t>
            </a:r>
            <a:endParaRPr lang="en-US" sz="1600" dirty="0" smtClean="0">
              <a:solidFill>
                <a:srgbClr val="000000"/>
              </a:solidFill>
              <a:latin typeface="HP Simplified" pitchFamily="34" charset="0"/>
              <a:cs typeface="HP Simplified" pitchFamily="34" charset="0"/>
            </a:endParaRPr>
          </a:p>
        </p:txBody>
      </p:sp>
      <p:sp>
        <p:nvSpPr>
          <p:cNvPr id="15" name="TextBox 14"/>
          <p:cNvSpPr txBox="1"/>
          <p:nvPr/>
        </p:nvSpPr>
        <p:spPr>
          <a:xfrm>
            <a:off x="5291667" y="2142066"/>
            <a:ext cx="1158041" cy="338554"/>
          </a:xfrm>
          <a:prstGeom prst="rect">
            <a:avLst/>
          </a:prstGeom>
          <a:noFill/>
        </p:spPr>
        <p:txBody>
          <a:bodyPr wrap="none" rtlCol="0">
            <a:spAutoFit/>
          </a:bodyPr>
          <a:lstStyle/>
          <a:p>
            <a:pPr marL="0" defTabSz="430213">
              <a:spcAft>
                <a:spcPts val="400"/>
              </a:spcAft>
              <a:buSzPct val="100000"/>
            </a:pPr>
            <a:r>
              <a:rPr lang="en-US" sz="1600" dirty="0" smtClean="0">
                <a:solidFill>
                  <a:srgbClr val="000000"/>
                </a:solidFill>
                <a:latin typeface="HP Simplified" pitchFamily="34" charset="0"/>
                <a:cs typeface="HP Simplified" pitchFamily="34" charset="0"/>
              </a:rPr>
              <a:t>Magnesium</a:t>
            </a:r>
          </a:p>
        </p:txBody>
      </p:sp>
      <p:sp>
        <p:nvSpPr>
          <p:cNvPr id="16" name="TextBox 15"/>
          <p:cNvSpPr txBox="1"/>
          <p:nvPr/>
        </p:nvSpPr>
        <p:spPr>
          <a:xfrm>
            <a:off x="3217334" y="2844800"/>
            <a:ext cx="3526436" cy="338554"/>
          </a:xfrm>
          <a:prstGeom prst="rect">
            <a:avLst/>
          </a:prstGeom>
          <a:noFill/>
        </p:spPr>
        <p:txBody>
          <a:bodyPr wrap="none" rtlCol="0">
            <a:spAutoFit/>
          </a:bodyPr>
          <a:lstStyle/>
          <a:p>
            <a:pPr marL="0" defTabSz="430213">
              <a:spcAft>
                <a:spcPts val="400"/>
              </a:spcAft>
              <a:buSzPct val="100000"/>
            </a:pPr>
            <a:r>
              <a:rPr lang="en-US" sz="1600" dirty="0" smtClean="0">
                <a:solidFill>
                  <a:srgbClr val="000000"/>
                </a:solidFill>
                <a:latin typeface="HP Simplified" pitchFamily="34" charset="0"/>
                <a:cs typeface="HP Simplified" pitchFamily="34" charset="0"/>
              </a:rPr>
              <a:t>Ferrite AND (</a:t>
            </a:r>
            <a:r>
              <a:rPr lang="en-US" sz="1600" dirty="0" err="1" smtClean="0">
                <a:solidFill>
                  <a:srgbClr val="000000"/>
                </a:solidFill>
                <a:latin typeface="HP Simplified" pitchFamily="34" charset="0"/>
                <a:cs typeface="HP Simplified" pitchFamily="34" charset="0"/>
              </a:rPr>
              <a:t>aluminium</a:t>
            </a:r>
            <a:r>
              <a:rPr lang="en-US" sz="1600" dirty="0" smtClean="0">
                <a:solidFill>
                  <a:srgbClr val="000000"/>
                </a:solidFill>
                <a:latin typeface="HP Simplified" pitchFamily="34" charset="0"/>
                <a:cs typeface="HP Simplified" pitchFamily="34" charset="0"/>
              </a:rPr>
              <a:t> OR magnesium)</a:t>
            </a:r>
          </a:p>
        </p:txBody>
      </p:sp>
    </p:spTree>
    <p:extLst>
      <p:ext uri="{BB962C8B-B14F-4D97-AF65-F5344CB8AC3E}">
        <p14:creationId xmlns:p14="http://schemas.microsoft.com/office/powerpoint/2010/main" val="65865881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Iq72bsVzUe3yAVfmoEdR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b.k.DQnzUKTzlPmffEHYg"/>
</p:tagLst>
</file>

<file path=ppt/theme/theme1.xml><?xml version="1.0" encoding="utf-8"?>
<a:theme xmlns:a="http://schemas.openxmlformats.org/drawingml/2006/main" name="Title with content">
  <a:themeElements>
    <a:clrScheme name="Custom 171">
      <a:dk1>
        <a:sysClr val="windowText" lastClr="000000"/>
      </a:dk1>
      <a:lt1>
        <a:sysClr val="window" lastClr="FFFFFF"/>
      </a:lt1>
      <a:dk2>
        <a:srgbClr val="000000"/>
      </a:dk2>
      <a:lt2>
        <a:srgbClr val="FFFFFF"/>
      </a:lt2>
      <a:accent1>
        <a:srgbClr val="0096D6"/>
      </a:accent1>
      <a:accent2>
        <a:srgbClr val="F05332"/>
      </a:accent2>
      <a:accent3>
        <a:srgbClr val="822980"/>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2.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38867</TotalTime>
  <Words>3002</Words>
  <Application>Microsoft Office PowerPoint</Application>
  <PresentationFormat>全屏显示(16:9)</PresentationFormat>
  <Paragraphs>513</Paragraphs>
  <Slides>27</Slides>
  <Notes>18</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30" baseType="lpstr">
      <vt:lpstr>Title with content</vt:lpstr>
      <vt:lpstr>Default Theme</vt:lpstr>
      <vt:lpstr>think-cell Slide</vt:lpstr>
      <vt:lpstr>PowerPoint 演示文稿</vt:lpstr>
      <vt:lpstr>An introduction to Autonomy IDOL: technical essentials</vt:lpstr>
      <vt:lpstr>Enterprise trends in human information</vt:lpstr>
      <vt:lpstr>IDOL: the OS for human information</vt:lpstr>
      <vt:lpstr>IDOL architecture</vt:lpstr>
      <vt:lpstr>Over 500 IDOL functions</vt:lpstr>
      <vt:lpstr>A fundamentally different approach</vt:lpstr>
      <vt:lpstr>Keywords and metadata do not solve the problem</vt:lpstr>
      <vt:lpstr>Autonomy retrieval methods</vt:lpstr>
      <vt:lpstr>PowerPoint 演示文稿</vt:lpstr>
      <vt:lpstr>Automatic Query Guidance</vt:lpstr>
      <vt:lpstr>Hyperlinking</vt:lpstr>
      <vt:lpstr>Classification</vt:lpstr>
      <vt:lpstr>Language independence </vt:lpstr>
      <vt:lpstr>Social: agents and profiling</vt:lpstr>
      <vt:lpstr>Mapped security </vt:lpstr>
      <vt:lpstr>Rich media support</vt:lpstr>
      <vt:lpstr>KeyView technology</vt:lpstr>
      <vt:lpstr>The next generation of data analysis</vt:lpstr>
      <vt:lpstr>IDOL and Vertica</vt:lpstr>
      <vt:lpstr>How it all works</vt:lpstr>
      <vt:lpstr>PowerPoint 演示文稿</vt:lpstr>
      <vt:lpstr>Summary</vt:lpstr>
      <vt:lpstr>Download Now</vt:lpstr>
      <vt:lpstr>Find out more</vt:lpstr>
      <vt:lpstr>Thank you</vt:lpstr>
      <vt:lpstr>声明：</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Greg (Brand Strategy)</dc:creator>
  <cp:lastModifiedBy>Microsoft</cp:lastModifiedBy>
  <cp:revision>1177</cp:revision>
  <cp:lastPrinted>2012-05-16T17:58:09Z</cp:lastPrinted>
  <dcterms:created xsi:type="dcterms:W3CDTF">2012-11-30T21:28:33Z</dcterms:created>
  <dcterms:modified xsi:type="dcterms:W3CDTF">2018-01-05T05:17:52Z</dcterms:modified>
</cp:coreProperties>
</file>